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3361F-2B0B-4487-897E-8304B9DF2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AE40E5-124C-4B8E-A680-2C03A7FA24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E66318-F0C9-446A-9309-932311BF0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3DB805-7FD2-4255-BD37-FD4EA7DB1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417F0C-3FE7-4FBD-A346-7D19F546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9367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F3570-B442-486B-806C-97010AD3E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455424-B86F-4A5F-B13F-03B022692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8FA67D-8139-4D88-93A8-443E9C434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FED199-97A8-410F-A5A2-F9EEECF12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6AFCD6-3ADA-4FE5-8B46-981FF254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7940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94D1710-1288-4D23-9989-29DD96A537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AF284B-5404-4BF5-8070-12DC6C7AC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627A20-CED2-4015-944D-FD51C8B08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0D1758-7791-453C-8482-53B63FEA0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153665-FBBA-46D0-818E-2ECC76193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301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485F26-1EC5-4E19-B209-939E7449C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6E965E-38DB-4E64-9A04-153093342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C74FB1-D60E-47A3-845B-F42999A05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80E6D6-BEC7-49CB-9870-642131A8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C379A7-B669-411C-90D2-1BB0C852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1452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DCB6CB-7D05-46A4-8121-C91E3494E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F74096-F9EA-4BEC-9052-1FF86547C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BA2B2E-A49E-43B5-8106-783618BE7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00E7A8-93D1-43DF-A6ED-0D74DBC33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3CB1AD-2A43-4D44-872C-A7AEC3438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048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3D249C-8430-433B-BFC6-6DF318282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43C8B2-0702-4ECC-AE5F-CC108955E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5FAD229-08C3-4CFF-8C4F-03B4713A6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85D4D56-C874-4A27-9780-FFA5D6D58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381D21F-11B6-46AE-B739-64ED5940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AB2D31-B67E-4131-B230-40429EB8C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826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A7A7C3-2675-4EF4-BB2A-738AB8CC1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261A56-3C14-43CE-A9FA-3FB6F7F95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2F6F62-0C74-47C6-870D-2A9F7D5AC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76843CB-02F1-4FDB-A81F-03E482FA3C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F26DF19-E3C5-4183-9EDA-DCEB1F1539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EEA2701-7DB5-4C79-82A4-5F4BD3460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93F43E2-4C8B-4110-9E6D-E723C7991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288612D-165E-4105-B636-DE60B8A8A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649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7402B4-3F61-4AE9-B736-D08146B8D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191D8DF-5D95-43A8-B6BE-D644D3DB2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B27CBF3-13C6-4DFE-9E50-76121E07D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433C939-64B6-4AB6-9B9B-C58B5E05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13572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62E845E-610C-4DCD-B97D-E0175D589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449E140-651C-4DEF-8DD0-D9B7A43D3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73935FC-C8BE-452C-917A-7E208BDE1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4714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4D846-0087-4B69-9B70-BE4701D7E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44CD17-86AA-4836-BC3F-0751F1F42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71216CB-F762-4786-9089-F7A373F0B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A17C9E-1F16-4FFC-85BB-4BE4D2267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F11376-91D5-4767-8FDC-1CA3EA2AB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90B428-74F1-4668-92A2-0B996E338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1866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30760-0082-46C7-836B-DDFACE5F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089A69-7FBF-47C5-BDC7-13F3E21381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82359D2-781B-49BA-AD54-549FB91AF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7B9907-E2A3-4158-B620-2F3E5D7DC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6553E2-95F0-4B0E-9990-4F3C7276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EB9550-D7A6-4182-9E9B-3FB0B7228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7250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2191916-6E08-42C1-AE00-A5AC8191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937EC5-336F-4CD3-B4CC-12C1DC144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E6F98B-F119-41FB-9A66-BDD91C73B5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6915F8-8EDD-4E61-A189-D3042194A6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E41970-2CE9-4CA3-90B9-37F6F7B687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9151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6.jpeg"/><Relationship Id="rId7" Type="http://schemas.openxmlformats.org/officeDocument/2006/relationships/image" Target="../media/image8.sv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.svg"/><Relationship Id="rId10" Type="http://schemas.openxmlformats.org/officeDocument/2006/relationships/image" Target="../media/image11.jpeg"/><Relationship Id="rId4" Type="http://schemas.openxmlformats.org/officeDocument/2006/relationships/image" Target="../media/image2.pn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4.png"/><Relationship Id="rId7" Type="http://schemas.openxmlformats.org/officeDocument/2006/relationships/image" Target="../media/image8.sv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5.jpeg"/><Relationship Id="rId4" Type="http://schemas.openxmlformats.org/officeDocument/2006/relationships/hyperlink" Target="https://definicion.de/cuerpo/" TargetMode="External"/><Relationship Id="rId9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2.png"/><Relationship Id="rId7" Type="http://schemas.openxmlformats.org/officeDocument/2006/relationships/image" Target="../media/image20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3.svg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>
            <a:normAutofit/>
          </a:bodyPr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dirty="0" i="0" kern="1200" kumimoji="0" lang="en-US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Calibri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BD954B2-EA1E-495B-AB9D-0C0EBBF3A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 fontScale="95454"/>
          </a:bodyPr>
          <a:lstStyle/>
          <a:p>
            <a:pPr algn="r"/>
            <a:r>
              <a:rPr b="1" lang="en-US"/>
              <a:t>Anatomy and physiology of the nervous system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033A4F-7052-4BE1-B3F8-24CB4DACA072}"/>
              </a:ext>
            </a:extLst>
          </p:cNvPr>
          <p:cNvSpPr>
            <a:spLocks noGrp="1"/>
          </p:cNvSpPr>
          <p:nvPr>
            <p:ph idx="1" type="subTitle"/>
          </p:nvPr>
        </p:nvSpPr>
        <p:spPr>
          <a:xfrm>
            <a:off x="7961258" y="4525347"/>
            <a:ext cx="3258675" cy="1737360"/>
          </a:xfrm>
        </p:spPr>
        <p:txBody>
          <a:bodyPr anchor="ctr">
            <a:normAutofit/>
          </a:bodyPr>
          <a:lstStyle/>
          <a:p>
            <a:pPr algn="l"/>
            <a:r>
              <a:rPr lang="en-US"/>
              <a:t>CLASS 3</a:t>
            </a:r>
          </a:p>
          <a:p>
            <a:pPr algn="l"/>
            <a:r>
              <a:rPr lang="en-US"/>
              <a:t>Course: Psychophysiology I</a:t>
            </a:r>
          </a:p>
          <a:p>
            <a:pPr algn="l"/>
            <a:r>
              <a:rPr lang="en-US"/>
              <a:t>Degree: Psychology</a:t>
            </a:r>
          </a:p>
          <a:p>
            <a:pPr algn="l"/>
            <a:r>
              <a:rPr lang="en-US"/>
              <a:t>Prof. Verónica Espinoza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>
            <a:normAutofit/>
          </a:bodyPr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dirty="0" i="0" kern="1200" kumimoji="0" lang="en-US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Calibri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>
            <a:normAutofit/>
          </a:bodyPr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dirty="0" i="0" kern="1200" kumimoji="0" lang="en-US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Calibri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>
            <a:normAutofit/>
          </a:bodyPr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dirty="0" i="0" kern="1200" kumimoji="0" lang="en-US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Calibri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fmla="*/ 0 w 5699887" name="connsiteX0"/>
              <a:gd fmla="*/ 0 h 4059244" name="connsiteY0"/>
              <a:gd fmla="*/ 5699887 w 5699887" name="connsiteX1"/>
              <a:gd fmla="*/ 0 h 4059244" name="connsiteY1"/>
              <a:gd fmla="*/ 5699887 w 5699887" name="connsiteX2"/>
              <a:gd fmla="*/ 3944096 h 4059244" name="connsiteY2"/>
              <a:gd fmla="*/ 5525775 w 5699887" name="connsiteX3"/>
              <a:gd fmla="*/ 3980429 h 4059244" name="connsiteY3"/>
              <a:gd fmla="*/ 4663256 w 5699887" name="connsiteX4"/>
              <a:gd fmla="*/ 4059244 h 4059244" name="connsiteY4"/>
              <a:gd fmla="*/ 8566 w 5699887" name="connsiteX5"/>
              <a:gd fmla="*/ 67422 h 4059244" name="connsiteY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059244" w="5699887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>
            <a:normAutofit/>
          </a:bodyPr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dirty="0" i="0" kern="1200" kumimoji="0" lang="en-US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Calibri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AdjustHandles="1" noChangeArrowheads="1" noChangeAspect="1" noChangeShapeType="1" noEditPoints="1" noGrp="1" noMove="1" noResize="1" noRot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cap="sq"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0022981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649E33C-7B6E-4C75-A30E-9926D8DAE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466" y="-261784"/>
            <a:ext cx="3241431" cy="1325563"/>
          </a:xfrm>
        </p:spPr>
        <p:txBody>
          <a:bodyPr>
            <a:normAutofit/>
          </a:bodyPr>
          <a:lstStyle/>
          <a:p>
            <a:r>
              <a:rPr b="1" lang="en-US" sz="3600">
                <a:solidFill>
                  <a:srgbClr val="0070C0"/>
                </a:solidFill>
              </a:rPr>
              <a:t>Neurons</a:t>
            </a:r>
          </a:p>
        </p:txBody>
      </p:sp>
      <p:sp>
        <p:nvSpPr>
          <p:cNvPr descr="https://miscursos.tecmilenio.mx/bbcswebdav/institution/UTM/preparatoria/bi/bi13002/imagenes/explica/m3/e11-03.jpg" id="5" name="AutoShape 4">
            <a:extLst>
              <a:ext uri="{FF2B5EF4-FFF2-40B4-BE49-F238E27FC236}">
                <a16:creationId xmlns:a16="http://schemas.microsoft.com/office/drawing/2014/main" id="{FF07DA05-B88A-47C3-909F-956267819DD9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121810" y="13748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sp>
        <p:nvSpPr>
          <p:cNvPr id="6" name="1 Rectángulo">
            <a:extLst>
              <a:ext uri="{FF2B5EF4-FFF2-40B4-BE49-F238E27FC236}">
                <a16:creationId xmlns:a16="http://schemas.microsoft.com/office/drawing/2014/main" id="{E0DA1780-7477-4EC7-89BF-48F5D3D08327}"/>
              </a:ext>
            </a:extLst>
          </p:cNvPr>
          <p:cNvSpPr/>
          <p:nvPr/>
        </p:nvSpPr>
        <p:spPr>
          <a:xfrm>
            <a:off x="274210" y="725045"/>
            <a:ext cx="11467844" cy="523220"/>
          </a:xfrm>
          <a:prstGeom prst="rect">
            <a:avLst/>
          </a:prstGeom>
          <a:ln>
            <a:noFill/>
          </a:ln>
        </p:spPr>
        <p:txBody>
          <a:bodyPr wrap="square">
            <a:normAutofit fontScale="81110"/>
          </a:bodyPr>
          <a:lstStyle/>
          <a:p>
            <a:r>
              <a:rPr lang="en-US" sz="2800"/>
              <a:t>Neurons are nerve cells, and </a:t>
            </a:r>
            <a:r>
              <a:rPr b="1" lang="en-US" sz="2800" u="sng">
                <a:solidFill>
                  <a:srgbClr val="00B050"/>
                </a:solidFill>
              </a:rPr>
              <a:t>three parts of them</a:t>
            </a:r>
            <a:r>
              <a:rPr lang="en-US" sz="2800"/>
              <a:t> are identified:</a:t>
            </a:r>
          </a:p>
        </p:txBody>
      </p:sp>
      <p:sp>
        <p:nvSpPr>
          <p:cNvPr id="7" name="2 Rectángulo">
            <a:extLst>
              <a:ext uri="{FF2B5EF4-FFF2-40B4-BE49-F238E27FC236}">
                <a16:creationId xmlns:a16="http://schemas.microsoft.com/office/drawing/2014/main" id="{83504090-0E38-4374-AB83-B97540290D91}"/>
              </a:ext>
            </a:extLst>
          </p:cNvPr>
          <p:cNvSpPr/>
          <p:nvPr/>
        </p:nvSpPr>
        <p:spPr>
          <a:xfrm>
            <a:off x="367098" y="1678883"/>
            <a:ext cx="2232248" cy="1323439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>
            <a:normAutofit fontScale="79999"/>
          </a:bodyPr>
          <a:lstStyle/>
          <a:p>
            <a:pPr algn="just"/>
            <a:r>
              <a:rPr b="1" lang="en-US" sz="1600">
                <a:solidFill>
                  <a:srgbClr val="FF0000"/>
                </a:solidFill>
              </a:rPr>
              <a:t>1.- Soma:</a:t>
            </a:r>
          </a:p>
          <a:p>
            <a:pPr algn="just"/>
            <a:r>
              <a:rPr lang="en-US" sz="1600"/>
              <a:t>Here</a:t>
            </a:r>
            <a:r>
              <a:rPr b="1" lang="en-US" sz="1600"/>
              <a:t>, the nucleus, mitochondria, Golgi apparatus, and endoplasmic reticulum are found</a:t>
            </a:r>
            <a:endParaRPr dirty="0" lang="es-MX" sz="1600"/>
          </a:p>
        </p:txBody>
      </p:sp>
      <p:sp>
        <p:nvSpPr>
          <p:cNvPr id="8" name="4 Rectángulo">
            <a:extLst>
              <a:ext uri="{FF2B5EF4-FFF2-40B4-BE49-F238E27FC236}">
                <a16:creationId xmlns:a16="http://schemas.microsoft.com/office/drawing/2014/main" id="{935D4294-4619-482D-ABED-50605AEF27E5}"/>
              </a:ext>
            </a:extLst>
          </p:cNvPr>
          <p:cNvSpPr/>
          <p:nvPr/>
        </p:nvSpPr>
        <p:spPr>
          <a:xfrm>
            <a:off x="377286" y="3814012"/>
            <a:ext cx="2232248" cy="1569660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>
            <a:normAutofit fontScale="77999"/>
          </a:bodyPr>
          <a:lstStyle/>
          <a:p>
            <a:pPr algn="just"/>
            <a:r>
              <a:rPr b="1" lang="en-US" sz="1600">
                <a:solidFill>
                  <a:srgbClr val="FF0000"/>
                </a:solidFill>
              </a:rPr>
              <a:t>2.-Dendrites:</a:t>
            </a:r>
          </a:p>
          <a:p>
            <a:pPr algn="just"/>
            <a:r>
              <a:rPr lang="en-US" sz="1600"/>
              <a:t>They are</a:t>
            </a:r>
            <a:r>
              <a:rPr b="1" lang="en-US" sz="1600"/>
              <a:t> branches extending from the cell body that </a:t>
            </a:r>
            <a:r>
              <a:rPr b="1" lang="en-US" sz="1600">
                <a:solidFill>
                  <a:srgbClr val="0070C0"/>
                </a:solidFill>
              </a:rPr>
              <a:t>allow the reception of impulses.</a:t>
            </a:r>
          </a:p>
        </p:txBody>
      </p:sp>
      <p:sp>
        <p:nvSpPr>
          <p:cNvPr id="9" name="8 Rectángulo">
            <a:extLst>
              <a:ext uri="{FF2B5EF4-FFF2-40B4-BE49-F238E27FC236}">
                <a16:creationId xmlns:a16="http://schemas.microsoft.com/office/drawing/2014/main" id="{C8518439-A691-4022-8AE9-FB4D2312EBE8}"/>
              </a:ext>
            </a:extLst>
          </p:cNvPr>
          <p:cNvSpPr/>
          <p:nvPr/>
        </p:nvSpPr>
        <p:spPr>
          <a:xfrm>
            <a:off x="3823989" y="5383672"/>
            <a:ext cx="6647677" cy="1077218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>
            <a:normAutofit fontScale="79999"/>
          </a:bodyPr>
          <a:lstStyle/>
          <a:p>
            <a:pPr algn="just"/>
            <a:r>
              <a:rPr b="1" lang="en-US" sz="1600">
                <a:solidFill>
                  <a:srgbClr val="FF0000"/>
                </a:solidFill>
              </a:rPr>
              <a:t>3.-Axon:</a:t>
            </a:r>
          </a:p>
          <a:p>
            <a:pPr algn="just"/>
            <a:r>
              <a:rPr lang="en-US" sz="1600"/>
              <a:t>It is an</a:t>
            </a:r>
            <a:r>
              <a:rPr b="1" lang="en-US" sz="1600"/>
              <a:t> extension of the cell body, which, unlike dendrites, is singular, thicker, and longer. </a:t>
            </a:r>
            <a:r>
              <a:rPr lang="en-US" sz="1600"/>
              <a:t>The axon is responsible for</a:t>
            </a:r>
            <a:r>
              <a:rPr b="1" lang="en-US" sz="1600"/>
              <a:t> </a:t>
            </a:r>
            <a:r>
              <a:rPr b="1" lang="en-US" sz="1600">
                <a:solidFill>
                  <a:srgbClr val="0070C0"/>
                </a:solidFill>
              </a:rPr>
              <a:t>conducting signals from the cell body to other neurons.</a:t>
            </a:r>
          </a:p>
        </p:txBody>
      </p:sp>
      <p:sp>
        <p:nvSpPr>
          <p:cNvPr descr="https://miscursos.tecmilenio.mx/bbcswebdav/institution/UTM/preparatoria/bi/bi13002/imagenes/explica/m3/e11-03.jpg" id="11" name="AutoShape 6">
            <a:extLst>
              <a:ext uri="{FF2B5EF4-FFF2-40B4-BE49-F238E27FC236}">
                <a16:creationId xmlns:a16="http://schemas.microsoft.com/office/drawing/2014/main" id="{8A36199E-FFEE-4FBF-9F6D-961CBD61984D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274210" y="15272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sp>
        <p:nvSpPr>
          <p:cNvPr descr="https://miscursos.tecmilenio.mx/bbcswebdav/institution/UTM/preparatoria/bi/bi13002/imagenes/explica/m3/e11-04.jpg" id="13" name="AutoShape 9">
            <a:extLst>
              <a:ext uri="{FF2B5EF4-FFF2-40B4-BE49-F238E27FC236}">
                <a16:creationId xmlns:a16="http://schemas.microsoft.com/office/drawing/2014/main" id="{EA483A3F-67AA-480B-9368-A3F1DFCCC3C2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426610" y="16796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sp>
        <p:nvSpPr>
          <p:cNvPr descr="https://miscursos.tecmilenio.mx/bbcswebdav/institution/UTM/preparatoria/bi/bi13002/imagenes/explica/m3/e11-04.jpg" id="14" name="AutoShape 11">
            <a:extLst>
              <a:ext uri="{FF2B5EF4-FFF2-40B4-BE49-F238E27FC236}">
                <a16:creationId xmlns:a16="http://schemas.microsoft.com/office/drawing/2014/main" id="{FB18711E-F88E-4261-9D21-033A2DD5D681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579010" y="18320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sp>
        <p:nvSpPr>
          <p:cNvPr descr="https://miscursos.tecmilenio.mx/bbcswebdav/institution/UTM/preparatoria/bi/bi13002/imagenes/explica/m3/e11-04.jpg" id="15" name="AutoShape 13">
            <a:extLst>
              <a:ext uri="{FF2B5EF4-FFF2-40B4-BE49-F238E27FC236}">
                <a16:creationId xmlns:a16="http://schemas.microsoft.com/office/drawing/2014/main" id="{7FFA79FF-8238-40C2-869F-54892294B7E8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731410" y="19844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sp>
        <p:nvSpPr>
          <p:cNvPr descr="https://miscursos.tecmilenio.mx/bbcswebdav/institution/UTM/preparatoria/bi/bi13002/imagenes/explica/m3/e11-04.jpg" id="16" name="AutoShape 15">
            <a:extLst>
              <a:ext uri="{FF2B5EF4-FFF2-40B4-BE49-F238E27FC236}">
                <a16:creationId xmlns:a16="http://schemas.microsoft.com/office/drawing/2014/main" id="{BBB9A79C-B52A-4A2D-86FB-3DB4B18C6C5C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883810" y="21368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sp>
        <p:nvSpPr>
          <p:cNvPr descr="https://miscursos.tecmilenio.mx/bbcswebdav/institution/UTM/preparatoria/bi/bi13002/imagenes/explica/m3/e11-04.jpg" id="17" name="AutoShape 17">
            <a:extLst>
              <a:ext uri="{FF2B5EF4-FFF2-40B4-BE49-F238E27FC236}">
                <a16:creationId xmlns:a16="http://schemas.microsoft.com/office/drawing/2014/main" id="{E88C487F-8AAA-4863-B7D7-B01DE3CBB407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1036210" y="22892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sp>
        <p:nvSpPr>
          <p:cNvPr descr="https://miscursos.tecmilenio.mx/bbcswebdav/institution/UTM/preparatoria/bi/bi13002/imagenes/explica/m3/e11-04.jpg" id="18" name="AutoShape 19">
            <a:extLst>
              <a:ext uri="{FF2B5EF4-FFF2-40B4-BE49-F238E27FC236}">
                <a16:creationId xmlns:a16="http://schemas.microsoft.com/office/drawing/2014/main" id="{F73100E8-949A-4210-958B-0283C8358A56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1188610" y="24416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sp>
        <p:nvSpPr>
          <p:cNvPr descr="https://miscursos.tecmilenio.mx/bbcswebdav/institution/UTM/preparatoria/bi/bi13002/imagenes/explica/m3/e11-04.jpg" id="19" name="AutoShape 21">
            <a:extLst>
              <a:ext uri="{FF2B5EF4-FFF2-40B4-BE49-F238E27FC236}">
                <a16:creationId xmlns:a16="http://schemas.microsoft.com/office/drawing/2014/main" id="{600301C3-7899-4414-BFBF-6CC26E01A2D7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1341010" y="25940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sp>
        <p:nvSpPr>
          <p:cNvPr descr="https://miscursos.tecmilenio.mx/bbcswebdav/institution/UTM/preparatoria/bi/bi13002/imagenes/explica/m3/e11-04.jpg" id="20" name="AutoShape 23">
            <a:extLst>
              <a:ext uri="{FF2B5EF4-FFF2-40B4-BE49-F238E27FC236}">
                <a16:creationId xmlns:a16="http://schemas.microsoft.com/office/drawing/2014/main" id="{6E79A369-47FC-4A93-8443-23DD0B3C2F9F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1493410" y="27464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sp>
        <p:nvSpPr>
          <p:cNvPr descr="https://miscursos.tecmilenio.mx/bbcswebdav/institution/UTM/preparatoria/bi/bi13002/imagenes/explica/m3/e11-04.jpg" id="21" name="AutoShape 25">
            <a:extLst>
              <a:ext uri="{FF2B5EF4-FFF2-40B4-BE49-F238E27FC236}">
                <a16:creationId xmlns:a16="http://schemas.microsoft.com/office/drawing/2014/main" id="{A92E8C7E-C8C1-4C41-BDC7-0B36F29441AE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1645810" y="28988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rmAutofit/>
          </a:bodyPr>
          <a:lstStyle/>
          <a:p>
            <a:endParaRPr dirty="0" lang="es-MX"/>
          </a:p>
        </p:txBody>
      </p:sp>
      <p:pic>
        <p:nvPicPr>
          <p:cNvPr descr="Resultado de imagen para Neuronas" id="6146" name="Picture 2">
            <a:extLst>
              <a:ext uri="{FF2B5EF4-FFF2-40B4-BE49-F238E27FC236}">
                <a16:creationId xmlns:a16="http://schemas.microsoft.com/office/drawing/2014/main" id="{C380208E-09C4-4AB1-BCA2-1C9D3F58BDEF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11" y="1444792"/>
            <a:ext cx="7698279" cy="3709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Mano con dedo índice apuntando a la derecha " id="25" name="Gráfico 24">
            <a:extLst>
              <a:ext uri="{FF2B5EF4-FFF2-40B4-BE49-F238E27FC236}">
                <a16:creationId xmlns:a16="http://schemas.microsoft.com/office/drawing/2014/main" id="{7BDDF10D-22B4-4ECC-B7A1-3EF670E3E0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436448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3BD4C8-ABD7-4DCB-A1BC-7D84252B4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599" y="-167449"/>
            <a:ext cx="4788877" cy="1325563"/>
          </a:xfrm>
        </p:spPr>
        <p:txBody>
          <a:bodyPr>
            <a:normAutofit/>
          </a:bodyPr>
          <a:lstStyle/>
          <a:p>
            <a:r>
              <a:rPr b="1" lang="en-US" sz="3600">
                <a:solidFill>
                  <a:srgbClr val="0070C0"/>
                </a:solidFill>
              </a:rPr>
              <a:t>Glial Cells</a:t>
            </a:r>
          </a:p>
        </p:txBody>
      </p:sp>
      <p:pic>
        <p:nvPicPr>
          <p:cNvPr descr="https://www.psicoactiva.com/blog/wp-content/uploads/2017/02/celulas-gliales-1.jpg" id="1026" name="Picture 2">
            <a:extLst>
              <a:ext uri="{FF2B5EF4-FFF2-40B4-BE49-F238E27FC236}">
                <a16:creationId xmlns:a16="http://schemas.microsoft.com/office/drawing/2014/main" id="{E4E16E49-736D-4193-A2C8-E030142C1012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8457"/>
            <a:ext cx="6096000" cy="649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9CF4CEE8-349A-44AB-91C2-D8D22EE1EF6E}"/>
              </a:ext>
            </a:extLst>
          </p:cNvPr>
          <p:cNvSpPr/>
          <p:nvPr/>
        </p:nvSpPr>
        <p:spPr>
          <a:xfrm>
            <a:off x="489019" y="1433452"/>
            <a:ext cx="5475683" cy="830997"/>
          </a:xfrm>
          <a:prstGeom prst="rect">
            <a:avLst/>
          </a:prstGeom>
        </p:spPr>
        <p:txBody>
          <a:bodyPr wrap="square">
            <a:normAutofit fontScale="81593"/>
          </a:bodyPr>
          <a:lstStyle/>
          <a:p>
            <a:pPr algn="just"/>
            <a:r>
              <a:rPr b="1" i="0" lang="en-US" sz="1600">
                <a:solidFill>
                  <a:srgbClr val="222222"/>
                </a:solidFill>
                <a:effectLst/>
                <a:latin charset="0" panose="020B0606030504020204" pitchFamily="34" typeface="Open Sans"/>
              </a:rPr>
              <a:t>The nervous system is not composed solely of neurons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6030504020204" pitchFamily="34" typeface="Open Sans"/>
              </a:rPr>
              <a:t>. Alongside neurons, the functional unit of the nervous system, we find </a:t>
            </a:r>
            <a:r>
              <a:rPr b="1" i="0" lang="en-US" sz="1600">
                <a:solidFill>
                  <a:srgbClr val="FF0000"/>
                </a:solidFill>
                <a:effectLst/>
                <a:latin charset="0" panose="020B0606030504020204" pitchFamily="34" typeface="Open Sans"/>
              </a:rPr>
              <a:t>glial cells (neuroglia or glia)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6030504020204" pitchFamily="34" typeface="Open Sans"/>
              </a:rPr>
              <a:t>.</a:t>
            </a:r>
            <a:endParaRPr dirty="0" lang="es-MX" sz="1600">
              <a:solidFill>
                <a:srgbClr val="FF0000"/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1AF4B8B-C332-44DD-8DD7-E8966BDA0FB3}"/>
              </a:ext>
            </a:extLst>
          </p:cNvPr>
          <p:cNvSpPr/>
          <p:nvPr/>
        </p:nvSpPr>
        <p:spPr>
          <a:xfrm>
            <a:off x="446140" y="2997158"/>
            <a:ext cx="5475683" cy="2492990"/>
          </a:xfrm>
          <a:prstGeom prst="rect">
            <a:avLst/>
          </a:prstGeom>
        </p:spPr>
        <p:txBody>
          <a:bodyPr wrap="square">
            <a:normAutofit fontScale="77142"/>
          </a:bodyPr>
          <a:lstStyle/>
          <a:p>
            <a:pPr algn="just"/>
            <a:r>
              <a:rPr b="0" i="0" lang="en-US" sz="1600">
                <a:solidFill>
                  <a:srgbClr val="222222"/>
                </a:solidFill>
                <a:effectLst/>
                <a:latin charset="0" panose="020B0606030504020204" pitchFamily="34" typeface="Open Sans"/>
              </a:rPr>
              <a:t>. Glial cells are:</a:t>
            </a:r>
          </a:p>
          <a:p>
            <a:pPr algn="just"/>
            <a:endParaRPr dirty="0" lang="es-ES">
              <a:solidFill>
                <a:srgbClr val="002060"/>
              </a:solidFill>
              <a:latin charset="0" panose="020B0606030504020204" pitchFamily="34" typeface="Open Sans"/>
            </a:endParaRPr>
          </a:p>
          <a:p>
            <a:pPr algn="just" marL="273050"/>
            <a:r>
              <a:rPr i="0" lang="en-US">
                <a:solidFill>
                  <a:srgbClr val="002060"/>
                </a:solidFill>
                <a:effectLst/>
                <a:latin charset="0" panose="020B0606030504020204" pitchFamily="34" typeface="Open Sans"/>
              </a:rPr>
              <a:t>1.-Astrocytes</a:t>
            </a:r>
          </a:p>
          <a:p>
            <a:pPr algn="just" marL="273050"/>
            <a:r>
              <a:rPr lang="en-US">
                <a:solidFill>
                  <a:srgbClr val="002060"/>
                </a:solidFill>
                <a:latin charset="0" panose="020B0606030504020204" pitchFamily="34" typeface="Open Sans"/>
              </a:rPr>
              <a:t>2.-Ependymal cells</a:t>
            </a:r>
          </a:p>
          <a:p>
            <a:pPr algn="just" marL="273050"/>
            <a:r>
              <a:rPr i="0" lang="en-US">
                <a:solidFill>
                  <a:srgbClr val="002060"/>
                </a:solidFill>
                <a:effectLst/>
                <a:latin charset="0" panose="020B0606030504020204" pitchFamily="34" typeface="Open Sans"/>
              </a:rPr>
              <a:t>3.-Microglia</a:t>
            </a:r>
          </a:p>
          <a:p>
            <a:pPr algn="just" marL="273050"/>
            <a:r>
              <a:rPr lang="en-US">
                <a:solidFill>
                  <a:srgbClr val="002060"/>
                </a:solidFill>
                <a:latin charset="0" panose="020B0606030504020204" pitchFamily="34" typeface="Open Sans"/>
              </a:rPr>
              <a:t>4.-Oligodendrocytes</a:t>
            </a:r>
          </a:p>
          <a:p>
            <a:pPr algn="just" marL="273050"/>
            <a:r>
              <a:rPr i="0" lang="en-US">
                <a:solidFill>
                  <a:srgbClr val="002060"/>
                </a:solidFill>
                <a:effectLst/>
                <a:latin charset="0" panose="020B0606030504020204" pitchFamily="34" typeface="Open Sans"/>
              </a:rPr>
              <a:t>5.-Schwann cells</a:t>
            </a:r>
          </a:p>
          <a:p>
            <a:pPr algn="just"/>
            <a:endParaRPr dirty="0" lang="es-ES" sz="1600">
              <a:solidFill>
                <a:srgbClr val="222222"/>
              </a:solidFill>
              <a:latin charset="0" panose="020B0606030504020204" pitchFamily="34" typeface="Open Sans"/>
            </a:endParaRPr>
          </a:p>
          <a:p>
            <a:pPr algn="just"/>
            <a:endParaRPr dirty="0" lang="es-MX" sz="1600">
              <a:solidFill>
                <a:srgbClr val="7030A0"/>
              </a:solidFill>
            </a:endParaRPr>
          </a:p>
        </p:txBody>
      </p:sp>
      <p:pic>
        <p:nvPicPr>
          <p:cNvPr descr="Mano con dedo índice apuntando a la derecha " id="8" name="Gráfico 7">
            <a:extLst>
              <a:ext uri="{FF2B5EF4-FFF2-40B4-BE49-F238E27FC236}">
                <a16:creationId xmlns:a16="http://schemas.microsoft.com/office/drawing/2014/main" id="{31A90FDB-9BBE-4619-94DB-C34F26A7FF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73445"/>
      </p:ext>
    </p:extLst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3B81F7E-F743-427C-8F83-88F1F05A23E2}"/>
              </a:ext>
            </a:extLst>
          </p:cNvPr>
          <p:cNvSpPr/>
          <p:nvPr/>
        </p:nvSpPr>
        <p:spPr>
          <a:xfrm>
            <a:off x="284835" y="928879"/>
            <a:ext cx="6212206" cy="830997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normAutofit fontScale="81509"/>
          </a:bodyPr>
          <a:lstStyle/>
          <a:p>
            <a:pPr algn="just"/>
            <a:r>
              <a:rPr b="1" i="0" lang="en-US" sz="1600">
                <a:solidFill>
                  <a:srgbClr val="7030A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1. ASTROCYTES</a:t>
            </a:r>
            <a:r>
              <a:rPr b="1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These are the most abundant glial cells</a:t>
            </a:r>
            <a:r>
              <a:rPr b="1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and are named for their star-like shape.</a:t>
            </a:r>
          </a:p>
          <a:p>
            <a:pPr algn="just"/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They are found in the</a:t>
            </a:r>
            <a:r>
              <a:rPr b="1" i="0" lang="en-US" sz="16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brain and spinal cord.</a:t>
            </a:r>
          </a:p>
        </p:txBody>
      </p:sp>
      <p:pic>
        <p:nvPicPr>
          <p:cNvPr descr="https://www.psicoactiva.com/blog/wp-content/uploads/2017/02/celulas-gliales2.jpg" id="2050" name="Picture 2">
            <a:extLst>
              <a:ext uri="{FF2B5EF4-FFF2-40B4-BE49-F238E27FC236}">
                <a16:creationId xmlns:a16="http://schemas.microsoft.com/office/drawing/2014/main" id="{A6DD9F19-456F-4A31-80A9-47E059C34F51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782" y="219548"/>
            <a:ext cx="1955978" cy="221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FEE272FC-7CF6-4777-9673-ED2055FBD8BD}"/>
              </a:ext>
            </a:extLst>
          </p:cNvPr>
          <p:cNvSpPr/>
          <p:nvPr/>
        </p:nvSpPr>
        <p:spPr>
          <a:xfrm>
            <a:off x="266623" y="2000506"/>
            <a:ext cx="6230418" cy="107721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normAutofit fontScale="81562"/>
          </a:bodyPr>
          <a:lstStyle/>
          <a:p>
            <a:pPr algn="just"/>
            <a:r>
              <a:rPr b="1" i="0" lang="en-US" sz="1600">
                <a:solidFill>
                  <a:srgbClr val="7030A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2. EPENDYMAL CELLS:</a:t>
            </a:r>
            <a:r>
              <a:rPr b="1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These are specialized cells that line the</a:t>
            </a:r>
            <a:r>
              <a:rPr b="1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brain ventricles and the central canal of the spinal cord. </a:t>
            </a:r>
            <a:r>
              <a:rPr lang="en-US" sz="1600">
                <a:latin charset="0" panose="020B0604020202020204" pitchFamily="34" typeface="Arial"/>
                <a:cs charset="0" panose="020B0604020202020204" pitchFamily="34" typeface="Arial"/>
              </a:rPr>
              <a:t>They play an important role in the</a:t>
            </a:r>
            <a:r>
              <a:rPr b="1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b="1" lang="en-US" sz="1600" u="sng">
                <a:solidFill>
                  <a:srgbClr val="FF0000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transport of hormones to the brain.</a:t>
            </a:r>
            <a:endParaRPr b="1" dirty="0" i="0" lang="es-ES" sz="1600" u="sng">
              <a:solidFill>
                <a:srgbClr val="FF0000"/>
              </a:solidFill>
              <a:effectLst/>
              <a:latin charset="0" panose="020B0604020202020204" pitchFamily="34" typeface="Arial"/>
              <a:cs charset="0" panose="020B0604020202020204" pitchFamily="34" typeface="Arial"/>
            </a:endParaRPr>
          </a:p>
        </p:txBody>
      </p:sp>
      <p:pic>
        <p:nvPicPr>
          <p:cNvPr descr="https://www.psicoactiva.com/blog/wp-content/uploads/2017/02/celulas-gliales6.jpg" id="2052" name="Picture 4">
            <a:extLst>
              <a:ext uri="{FF2B5EF4-FFF2-40B4-BE49-F238E27FC236}">
                <a16:creationId xmlns:a16="http://schemas.microsoft.com/office/drawing/2014/main" id="{89CEFFDF-1E49-4AE4-80B8-F615AE90AD77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519" y="2000506"/>
            <a:ext cx="1579623" cy="1263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4AA59770-EC7E-42DF-9B66-84EC43798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52" y="-188914"/>
            <a:ext cx="4788877" cy="1325563"/>
          </a:xfrm>
        </p:spPr>
        <p:txBody>
          <a:bodyPr>
            <a:normAutofit/>
          </a:bodyPr>
          <a:lstStyle/>
          <a:p>
            <a:r>
              <a:rPr b="1" lang="en-US" sz="3600">
                <a:solidFill>
                  <a:srgbClr val="0070C0"/>
                </a:solidFill>
              </a:rPr>
              <a:t>Glial Cells</a:t>
            </a:r>
          </a:p>
        </p:txBody>
      </p:sp>
      <p:pic>
        <p:nvPicPr>
          <p:cNvPr descr="Mano con dedo índice apuntando a la derecha " id="12" name="Gráfico 11">
            <a:extLst>
              <a:ext uri="{FF2B5EF4-FFF2-40B4-BE49-F238E27FC236}">
                <a16:creationId xmlns:a16="http://schemas.microsoft.com/office/drawing/2014/main" id="{9804481F-89B3-4049-A088-F2FA94B87D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  <p:pic>
        <p:nvPicPr>
          <p:cNvPr descr="Flecha: curva ligera" id="13" name="Gráfico 12">
            <a:extLst>
              <a:ext uri="{FF2B5EF4-FFF2-40B4-BE49-F238E27FC236}">
                <a16:creationId xmlns:a16="http://schemas.microsoft.com/office/drawing/2014/main" id="{2FA7C667-61DE-49B7-91D0-A053BEFE26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62624" y="701000"/>
            <a:ext cx="990244" cy="990244"/>
          </a:xfrm>
          <a:prstGeom prst="rect">
            <a:avLst/>
          </a:prstGeom>
        </p:spPr>
      </p:pic>
      <p:pic>
        <p:nvPicPr>
          <p:cNvPr descr="Flecha: curva ligera" id="14" name="Gráfico 13">
            <a:extLst>
              <a:ext uri="{FF2B5EF4-FFF2-40B4-BE49-F238E27FC236}">
                <a16:creationId xmlns:a16="http://schemas.microsoft.com/office/drawing/2014/main" id="{C6E95CBD-FC70-40C3-99FF-8D9480DC28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82397" y="2273960"/>
            <a:ext cx="3362103" cy="990244"/>
          </a:xfrm>
          <a:prstGeom prst="rect">
            <a:avLst/>
          </a:prstGeom>
        </p:spPr>
      </p:pic>
      <p:sp>
        <p:nvSpPr>
          <p:cNvPr id="15" name="Rectángulo 14">
            <a:extLst>
              <a:ext uri="{FF2B5EF4-FFF2-40B4-BE49-F238E27FC236}">
                <a16:creationId xmlns:a16="http://schemas.microsoft.com/office/drawing/2014/main" id="{5CF7C1A9-6919-4E94-8B11-CC88BA595697}"/>
              </a:ext>
            </a:extLst>
          </p:cNvPr>
          <p:cNvSpPr/>
          <p:nvPr/>
        </p:nvSpPr>
        <p:spPr>
          <a:xfrm>
            <a:off x="266624" y="3262848"/>
            <a:ext cx="6230418" cy="107721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normAutofit fontScale="81657"/>
          </a:bodyPr>
          <a:lstStyle/>
          <a:p>
            <a:pPr algn="just"/>
            <a:r>
              <a:rPr b="1" i="0" lang="en-US" sz="1600">
                <a:solidFill>
                  <a:srgbClr val="7030A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3. MICROGLIA:</a:t>
            </a:r>
            <a:r>
              <a:rPr b="1" i="0" lang="en-US" sz="16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These are</a:t>
            </a:r>
            <a:r>
              <a:rPr b="1" i="0" lang="en-US" sz="16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b="1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extremely small cells of the central nervous system</a:t>
            </a:r>
            <a:r>
              <a:rPr b="1" i="0" lang="en-US" sz="16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that</a:t>
            </a:r>
            <a:r>
              <a:rPr b="1" i="0" lang="en-US" sz="16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eliminate cellular waste and protect against microorganisms 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(bacteria, viruses, parasites, etc.).</a:t>
            </a:r>
            <a:endParaRPr dirty="0" lang="es-MX" sz="1600">
              <a:latin charset="0" panose="020B0604020202020204" pitchFamily="34" typeface="Arial"/>
              <a:cs charset="0" panose="020B0604020202020204" pitchFamily="34" typeface="Arial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5E408E5-827A-40F0-B127-9D95EFDA21F1}"/>
              </a:ext>
            </a:extLst>
          </p:cNvPr>
          <p:cNvSpPr/>
          <p:nvPr/>
        </p:nvSpPr>
        <p:spPr>
          <a:xfrm>
            <a:off x="266624" y="4494494"/>
            <a:ext cx="6230417" cy="830997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normAutofit fontScale="81684"/>
          </a:bodyPr>
          <a:lstStyle/>
          <a:p>
            <a:pPr algn="just"/>
            <a:r>
              <a:rPr b="1" i="0" lang="en-US" sz="1600">
                <a:solidFill>
                  <a:srgbClr val="7030A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4.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b="1" lang="en-US" sz="1600">
                <a:solidFill>
                  <a:srgbClr val="7030A0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OLIGODENDROCYTES: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These are structures of the central nervous system that </a:t>
            </a:r>
            <a:r>
              <a:rPr b="1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wrap around some neuronal axons to form an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b="1" i="0" lang="en-US" sz="16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insulating layer</a:t>
            </a:r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known as </a:t>
            </a:r>
            <a:r>
              <a:rPr b="1" i="0" lang="en-US" sz="16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the myelin sheath.</a:t>
            </a:r>
            <a:endParaRPr b="1" dirty="0" lang="es-MX" sz="1600">
              <a:solidFill>
                <a:srgbClr val="FF0000"/>
              </a:solidFill>
              <a:latin charset="0" panose="020B0604020202020204" pitchFamily="34" typeface="Arial"/>
              <a:cs charset="0" panose="020B0604020202020204" pitchFamily="34" typeface="Arial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D2246623-99D9-4A52-AA87-194B23E2D828}"/>
              </a:ext>
            </a:extLst>
          </p:cNvPr>
          <p:cNvSpPr/>
          <p:nvPr/>
        </p:nvSpPr>
        <p:spPr>
          <a:xfrm>
            <a:off x="266624" y="5618391"/>
            <a:ext cx="6230416" cy="107721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normAutofit fontScale="78750"/>
          </a:bodyPr>
          <a:lstStyle/>
          <a:p>
            <a:pPr algn="just"/>
            <a:r>
              <a:rPr b="1" i="0" lang="en-US" sz="1600">
                <a:solidFill>
                  <a:srgbClr val="7030A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5.</a:t>
            </a:r>
            <a:r>
              <a:rPr b="1" lang="en-US" sz="1600">
                <a:solidFill>
                  <a:srgbClr val="7030A0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 SCHWANN CELLS</a:t>
            </a:r>
            <a:endParaRPr b="1" dirty="0" i="0" lang="es-ES" sz="1600">
              <a:solidFill>
                <a:srgbClr val="7030A0"/>
              </a:solidFill>
              <a:effectLst/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just"/>
            <a:r>
              <a:rPr b="0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In the peripheral nervous system (PNS),</a:t>
            </a:r>
            <a:r>
              <a:rPr b="1" i="0" lang="en-US" sz="16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b="1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Schwann cells</a:t>
            </a:r>
            <a:r>
              <a:rPr b="1" i="0" lang="en-US" sz="16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perform the same functions as the various glial cells </a:t>
            </a:r>
            <a:r>
              <a:rPr b="1" i="0" lang="en-US" sz="1600">
                <a:solidFill>
                  <a:srgbClr val="222222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of the CNS.</a:t>
            </a:r>
            <a:endParaRPr b="1" dirty="0" lang="es-MX" sz="1600">
              <a:latin charset="0" panose="020B0604020202020204" pitchFamily="34" typeface="Arial"/>
              <a:cs charset="0" panose="020B0604020202020204" pitchFamily="34" typeface="Arial"/>
            </a:endParaRPr>
          </a:p>
        </p:txBody>
      </p:sp>
      <p:pic>
        <p:nvPicPr>
          <p:cNvPr descr="https://www.psicoactiva.com/blog/wp-content/uploads/2017/02/microglia.gif" id="18" name="Picture 2">
            <a:extLst>
              <a:ext uri="{FF2B5EF4-FFF2-40B4-BE49-F238E27FC236}">
                <a16:creationId xmlns:a16="http://schemas.microsoft.com/office/drawing/2014/main" id="{F216B644-ECDB-4CBC-A09D-D50D4E43EAA8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782" y="3220472"/>
            <a:ext cx="1342007" cy="119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www.psicoactiva.com/blog/wp-content/uploads/2017/02/celulas-gliales3.jpg" id="19" name="Picture 4">
            <a:extLst>
              <a:ext uri="{FF2B5EF4-FFF2-40B4-BE49-F238E27FC236}">
                <a16:creationId xmlns:a16="http://schemas.microsoft.com/office/drawing/2014/main" id="{5ADBEC3C-D185-4502-911D-3EEDC52BED2E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447" y="3869811"/>
            <a:ext cx="1464657" cy="1687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www.psicoactiva.com/blog/wp-content/uploads/2017/02/celulas-gliales5.jpg" id="20" name="Picture 6">
            <a:extLst>
              <a:ext uri="{FF2B5EF4-FFF2-40B4-BE49-F238E27FC236}">
                <a16:creationId xmlns:a16="http://schemas.microsoft.com/office/drawing/2014/main" id="{3BE85FDF-D29C-499B-8C73-AE935F3F4C43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696" y="4797245"/>
            <a:ext cx="971680" cy="198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Flecha: curva ligera" id="21" name="Gráfico 20">
            <a:extLst>
              <a:ext uri="{FF2B5EF4-FFF2-40B4-BE49-F238E27FC236}">
                <a16:creationId xmlns:a16="http://schemas.microsoft.com/office/drawing/2014/main" id="{07A74584-BA46-4F4E-8254-4C723C34BD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15289" y="3364741"/>
            <a:ext cx="990244" cy="990244"/>
          </a:xfrm>
          <a:prstGeom prst="rect">
            <a:avLst/>
          </a:prstGeom>
        </p:spPr>
      </p:pic>
      <p:pic>
        <p:nvPicPr>
          <p:cNvPr descr="Flecha: curva ligera" id="22" name="Gráfico 21">
            <a:extLst>
              <a:ext uri="{FF2B5EF4-FFF2-40B4-BE49-F238E27FC236}">
                <a16:creationId xmlns:a16="http://schemas.microsoft.com/office/drawing/2014/main" id="{E097A6C8-5585-4F4A-AFE4-C2BB4D9BAC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39273" y="4447504"/>
            <a:ext cx="2367515" cy="990244"/>
          </a:xfrm>
          <a:prstGeom prst="rect">
            <a:avLst/>
          </a:prstGeom>
        </p:spPr>
      </p:pic>
      <p:pic>
        <p:nvPicPr>
          <p:cNvPr descr="Flecha: curva ligera" id="23" name="Gráfico 22">
            <a:extLst>
              <a:ext uri="{FF2B5EF4-FFF2-40B4-BE49-F238E27FC236}">
                <a16:creationId xmlns:a16="http://schemas.microsoft.com/office/drawing/2014/main" id="{A65FCF3D-DD53-40F9-95FF-C0D434C59F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97040" y="5791699"/>
            <a:ext cx="4148214" cy="99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844950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9352B-C7C3-4407-A6A2-3A56802C2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792" y="-231124"/>
            <a:ext cx="10515600" cy="1325563"/>
          </a:xfrm>
        </p:spPr>
        <p:txBody>
          <a:bodyPr>
            <a:normAutofit/>
          </a:bodyPr>
          <a:lstStyle/>
          <a:p>
            <a:r>
              <a:rPr b="1" lang="en-US">
                <a:solidFill>
                  <a:srgbClr val="0070C0"/>
                </a:solidFill>
              </a:rPr>
              <a:t>Main structures of the nervous system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F9D8742-C31F-4603-AC3C-2040C4796296}"/>
              </a:ext>
            </a:extLst>
          </p:cNvPr>
          <p:cNvSpPr/>
          <p:nvPr/>
        </p:nvSpPr>
        <p:spPr>
          <a:xfrm>
            <a:off x="500419" y="1367223"/>
            <a:ext cx="10715532" cy="954107"/>
          </a:xfrm>
          <a:prstGeom prst="rect">
            <a:avLst/>
          </a:prstGeom>
          <a:ln w="57150">
            <a:solidFill>
              <a:schemeClr val="accent1"/>
            </a:solidFill>
          </a:ln>
        </p:spPr>
        <p:txBody>
          <a:bodyPr wrap="square">
            <a:normAutofit fontScale="81428"/>
          </a:bodyPr>
          <a:lstStyle/>
          <a:p>
            <a:pPr algn="just"/>
            <a:r>
              <a:rPr lang="en-US" sz="2800"/>
              <a:t>The </a:t>
            </a:r>
            <a:r>
              <a:rPr b="1" lang="en-US" sz="2800"/>
              <a:t>nervous system</a:t>
            </a:r>
            <a:r>
              <a:rPr lang="en-US" sz="2800"/>
              <a:t> receives multiple stimuli and can simultaneously organize multiple responses.</a:t>
            </a:r>
            <a:endParaRPr dirty="0" lang="es-MX" sz="280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1C26F9C-F37A-4491-9A63-5E9BE43B0967}"/>
              </a:ext>
            </a:extLst>
          </p:cNvPr>
          <p:cNvSpPr/>
          <p:nvPr/>
        </p:nvSpPr>
        <p:spPr>
          <a:xfrm>
            <a:off x="500419" y="2825555"/>
            <a:ext cx="6096000" cy="3477875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>
            <a:normAutofit fontScale="62608"/>
          </a:bodyPr>
          <a:lstStyle/>
          <a:p>
            <a:pPr algn="just"/>
            <a:r>
              <a:rPr b="1" lang="en-US" sz="2000">
                <a:solidFill>
                  <a:srgbClr val="FF0000"/>
                </a:solidFill>
              </a:rPr>
              <a:t>THE BRAIN</a:t>
            </a:r>
          </a:p>
          <a:p>
            <a:pPr algn="just"/>
            <a:r>
              <a:rPr lang="en-US" sz="2000"/>
              <a:t>The brain is</a:t>
            </a:r>
            <a:r>
              <a:rPr b="1" lang="en-US" sz="2000"/>
              <a:t> divided into two parts called cerebral hemispheres, </a:t>
            </a:r>
            <a:r>
              <a:rPr lang="en-US" sz="2000"/>
              <a:t>separated by a</a:t>
            </a:r>
            <a:r>
              <a:rPr b="1" lang="en-US" sz="2000"/>
              <a:t> </a:t>
            </a:r>
            <a:r>
              <a:rPr lang="en-US" sz="2000">
                <a:solidFill>
                  <a:srgbClr val="FF0000"/>
                </a:solidFill>
              </a:rPr>
              <a:t>groove</a:t>
            </a:r>
            <a:r>
              <a:rPr b="1" lang="en-US" sz="2000"/>
              <a:t> </a:t>
            </a:r>
            <a:r>
              <a:rPr lang="en-US" sz="2000"/>
              <a:t>of white fibers called the</a:t>
            </a:r>
            <a:r>
              <a:rPr b="1" lang="en-US" sz="2000"/>
              <a:t> corpus callosum.</a:t>
            </a:r>
          </a:p>
          <a:p>
            <a:pPr algn="just"/>
            <a:endParaRPr dirty="0" lang="es-ES" sz="2000"/>
          </a:p>
          <a:p>
            <a:r>
              <a:rPr lang="en-US" sz="2000"/>
              <a:t>It is responsible for: </a:t>
            </a:r>
          </a:p>
          <a:p>
            <a:pPr indent="-342900" marL="342900">
              <a:buFont charset="2" panose="05000000000000000000" pitchFamily="2" typeface="Wingdings"/>
              <a:buChar char="ü"/>
            </a:pPr>
            <a:r>
              <a:rPr lang="en-US" sz="2000"/>
              <a:t>cognition</a:t>
            </a:r>
          </a:p>
          <a:p>
            <a:pPr indent="-342900" marL="342900">
              <a:buFont charset="2" panose="05000000000000000000" pitchFamily="2" typeface="Wingdings"/>
              <a:buChar char="ü"/>
            </a:pPr>
            <a:r>
              <a:rPr lang="en-US" sz="2000"/>
              <a:t>the emotions</a:t>
            </a:r>
          </a:p>
          <a:p>
            <a:pPr indent="-342900" marL="342900">
              <a:buFont charset="2" panose="05000000000000000000" pitchFamily="2" typeface="Wingdings"/>
              <a:buChar char="ü"/>
            </a:pPr>
            <a:r>
              <a:rPr lang="en-US" sz="2000"/>
              <a:t>memory </a:t>
            </a:r>
          </a:p>
          <a:p>
            <a:pPr indent="-342900" marL="342900">
              <a:buFont charset="2" panose="05000000000000000000" pitchFamily="2" typeface="Wingdings"/>
              <a:buChar char="ü"/>
            </a:pPr>
            <a:r>
              <a:rPr lang="en-US" sz="2000"/>
              <a:t>learning</a:t>
            </a:r>
            <a:endParaRPr dirty="0" lang="es-MX" sz="2000"/>
          </a:p>
          <a:p>
            <a:pPr algn="just"/>
            <a:endParaRPr dirty="0" lang="es-MX" sz="2000"/>
          </a:p>
        </p:txBody>
      </p:sp>
      <p:pic>
        <p:nvPicPr>
          <p:cNvPr descr="Resultado de imagen para cerebro" id="7170" name="Picture 2">
            <a:extLst>
              <a:ext uri="{FF2B5EF4-FFF2-40B4-BE49-F238E27FC236}">
                <a16:creationId xmlns:a16="http://schemas.microsoft.com/office/drawing/2014/main" id="{44D19B0F-E150-49C0-92F8-428D5BE02530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502" y="3000294"/>
            <a:ext cx="4711890" cy="3769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Flecha: curva ligera" id="9" name="Gráfico 8">
            <a:extLst>
              <a:ext uri="{FF2B5EF4-FFF2-40B4-BE49-F238E27FC236}">
                <a16:creationId xmlns:a16="http://schemas.microsoft.com/office/drawing/2014/main" id="{D57CA87B-232E-4881-AC8C-64125F9151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08762" y="4869745"/>
            <a:ext cx="1337480" cy="1337480"/>
          </a:xfrm>
          <a:prstGeom prst="rect">
            <a:avLst/>
          </a:prstGeom>
        </p:spPr>
      </p:pic>
      <p:pic>
        <p:nvPicPr>
          <p:cNvPr descr="Mano con dedo índice apuntando a la derecha " id="10" name="Gráfico 9">
            <a:extLst>
              <a:ext uri="{FF2B5EF4-FFF2-40B4-BE49-F238E27FC236}">
                <a16:creationId xmlns:a16="http://schemas.microsoft.com/office/drawing/2014/main" id="{32597177-E9C9-43AB-B578-1A885534B3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642896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9352B-C7C3-4407-A6A2-3A56802C2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05" y="-240599"/>
            <a:ext cx="10515600" cy="1325563"/>
          </a:xfrm>
        </p:spPr>
        <p:txBody>
          <a:bodyPr>
            <a:normAutofit/>
          </a:bodyPr>
          <a:lstStyle/>
          <a:p>
            <a:r>
              <a:rPr b="1" lang="en-US">
                <a:solidFill>
                  <a:srgbClr val="0070C0"/>
                </a:solidFill>
              </a:rPr>
              <a:t>Main structures of the nervous system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DBF81A2-87CD-411D-B48C-092B9E643FD0}"/>
              </a:ext>
            </a:extLst>
          </p:cNvPr>
          <p:cNvSpPr/>
          <p:nvPr/>
        </p:nvSpPr>
        <p:spPr>
          <a:xfrm>
            <a:off x="323425" y="1013834"/>
            <a:ext cx="6432218" cy="147732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normAutofit fontScale="70713"/>
          </a:bodyPr>
          <a:lstStyle/>
          <a:p>
            <a:pPr algn="just"/>
            <a:r>
              <a:rPr b="1" lang="en-US">
                <a:solidFill>
                  <a:srgbClr val="FF0000"/>
                </a:solidFill>
              </a:rPr>
              <a:t>THE CEREBELLUM</a:t>
            </a:r>
          </a:p>
          <a:p>
            <a:pPr algn="just" indent="-285750" marL="285750">
              <a:buFont charset="0" panose="020B0604020202020204" pitchFamily="34" typeface="Arial"/>
              <a:buChar char="•"/>
            </a:pPr>
            <a:r>
              <a:rPr lang="en-US"/>
              <a:t>The cerebellum acts </a:t>
            </a:r>
            <a:r>
              <a:rPr lang="en-US">
                <a:solidFill>
                  <a:srgbClr val="FF0000"/>
                </a:solidFill>
              </a:rPr>
              <a:t>automatically</a:t>
            </a:r>
            <a:r>
              <a:rPr lang="en-US"/>
              <a:t> (without conscious participation) in the </a:t>
            </a:r>
            <a:r>
              <a:rPr b="1" lang="en-US">
                <a:solidFill>
                  <a:srgbClr val="7030A0"/>
                </a:solidFill>
              </a:rPr>
              <a:t>coordination of movements.</a:t>
            </a:r>
            <a:endParaRPr b="1" dirty="0" lang="es-MX">
              <a:solidFill>
                <a:srgbClr val="7030A0"/>
              </a:solidFill>
            </a:endParaRPr>
          </a:p>
          <a:p>
            <a:pPr algn="just" indent="-285750" marL="285750">
              <a:buFont charset="0" panose="020B0604020202020204" pitchFamily="34" typeface="Arial"/>
              <a:buChar char="•"/>
            </a:pPr>
            <a:r>
              <a:rPr lang="en-US"/>
              <a:t>It participates in</a:t>
            </a:r>
            <a:r>
              <a:rPr b="1" lang="en-US">
                <a:solidFill>
                  <a:srgbClr val="00B050"/>
                </a:solidFill>
              </a:rPr>
              <a:t> maintaining balance.</a:t>
            </a:r>
          </a:p>
          <a:p>
            <a:pPr algn="just" indent="-285750" marL="285750">
              <a:buFont charset="0" panose="020B0604020202020204" pitchFamily="34" typeface="Arial"/>
              <a:buChar char="•"/>
            </a:pPr>
            <a:r>
              <a:rPr lang="en-US"/>
              <a:t>It plays an important role in the </a:t>
            </a:r>
            <a:r>
              <a:rPr b="1" lang="en-US">
                <a:solidFill>
                  <a:srgbClr val="00B050"/>
                </a:solidFill>
              </a:rPr>
              <a:t>body's posture.</a:t>
            </a:r>
            <a:endParaRPr b="1" dirty="0" lang="es-MX">
              <a:solidFill>
                <a:srgbClr val="00B050"/>
              </a:solidFill>
            </a:endParaRPr>
          </a:p>
        </p:txBody>
      </p:sp>
      <p:pic>
        <p:nvPicPr>
          <p:cNvPr descr="Resultado de imagen para cerebelo" id="8194" name="Picture 2">
            <a:extLst>
              <a:ext uri="{FF2B5EF4-FFF2-40B4-BE49-F238E27FC236}">
                <a16:creationId xmlns:a16="http://schemas.microsoft.com/office/drawing/2014/main" id="{2DCE753E-74DB-49A6-A8B0-5AD5672E439A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499" y="1013834"/>
            <a:ext cx="2171700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9B519F0C-7DBF-4087-8E13-FEEE2EA22A2F}"/>
              </a:ext>
            </a:extLst>
          </p:cNvPr>
          <p:cNvSpPr/>
          <p:nvPr/>
        </p:nvSpPr>
        <p:spPr>
          <a:xfrm>
            <a:off x="285610" y="2986607"/>
            <a:ext cx="6470032" cy="147732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normAutofit fontScale="81238"/>
          </a:bodyPr>
          <a:lstStyle/>
          <a:p>
            <a:pPr algn="just"/>
            <a:r>
              <a:rPr b="1" lang="en-US">
                <a:solidFill>
                  <a:srgbClr val="FF0000"/>
                </a:solidFill>
              </a:rPr>
              <a:t>THE BRAINSTEM</a:t>
            </a:r>
          </a:p>
          <a:p>
            <a:pPr algn="just" indent="-285750" marL="285750">
              <a:buFont charset="0" panose="020B0604020202020204" pitchFamily="34" typeface="Arial"/>
              <a:buChar char="•"/>
            </a:pPr>
            <a:r>
              <a:rPr lang="en-US"/>
              <a:t>It is a structure composed of the</a:t>
            </a:r>
            <a:r>
              <a:rPr b="1" lang="en-US"/>
              <a:t> midbrain, pons, and medulla oblongata.</a:t>
            </a:r>
          </a:p>
          <a:p>
            <a:pPr algn="just" indent="-285750" marL="285750">
              <a:buFont charset="0" panose="020B0604020202020204" pitchFamily="34" typeface="Arial"/>
              <a:buChar char="•"/>
            </a:pPr>
            <a:r>
              <a:rPr lang="en-US"/>
              <a:t>This is a key region for</a:t>
            </a:r>
            <a:r>
              <a:rPr b="1" lang="en-US">
                <a:solidFill>
                  <a:srgbClr val="7030A0"/>
                </a:solidFill>
              </a:rPr>
              <a:t> heart rate and respiration, among other organic functions.</a:t>
            </a:r>
            <a:endParaRPr b="1" dirty="0" lang="es-MX">
              <a:solidFill>
                <a:srgbClr val="7030A0"/>
              </a:solidFill>
            </a:endParaRPr>
          </a:p>
        </p:txBody>
      </p:sp>
      <p:pic>
        <p:nvPicPr>
          <p:cNvPr descr="Resultado de imagen para tronco encefalico" id="8196" name="Picture 4">
            <a:extLst>
              <a:ext uri="{FF2B5EF4-FFF2-40B4-BE49-F238E27FC236}">
                <a16:creationId xmlns:a16="http://schemas.microsoft.com/office/drawing/2014/main" id="{6EF0E28D-2D51-4265-8BB4-53A099A05D24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423" y="4618065"/>
            <a:ext cx="2860686" cy="2069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91987C0D-795B-4A39-9553-3CDA2198164B}"/>
              </a:ext>
            </a:extLst>
          </p:cNvPr>
          <p:cNvSpPr/>
          <p:nvPr/>
        </p:nvSpPr>
        <p:spPr>
          <a:xfrm>
            <a:off x="6955382" y="3725271"/>
            <a:ext cx="2945468" cy="258532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normAutofit fontScale="78750"/>
          </a:bodyPr>
          <a:lstStyle/>
          <a:p>
            <a:pPr algn="just"/>
            <a:r>
              <a:rPr b="1" lang="en-US">
                <a:solidFill>
                  <a:srgbClr val="FF0000"/>
                </a:solidFill>
              </a:rPr>
              <a:t>SPINAL CORD</a:t>
            </a:r>
          </a:p>
          <a:p>
            <a:pPr algn="just" indent="-285750" marL="285750">
              <a:buFont charset="0" panose="020B0604020202020204" pitchFamily="34" typeface="Arial"/>
              <a:buChar char="•"/>
            </a:pPr>
            <a:r>
              <a:rPr lang="en-US"/>
              <a:t>It is the continuation of the </a:t>
            </a:r>
            <a:r>
              <a:rPr b="1" lang="en-US"/>
              <a:t>encephalon</a:t>
            </a:r>
            <a:r>
              <a:rPr lang="en-US"/>
              <a:t>. It is a conduit that connects the </a:t>
            </a:r>
            <a:r>
              <a:rPr b="1" lang="en-US" u="sng">
                <a:solidFill>
                  <a:srgbClr val="0070C0"/>
                </a:solidFill>
              </a:rPr>
              <a:t>encephalon to the rest of the</a:t>
            </a:r>
            <a:r>
              <a:rPr lang="en-US"/>
              <a:t> </a:t>
            </a:r>
            <a:r>
              <a:rPr b="1" lang="en-US" u="sng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body</a:t>
            </a:r>
            <a:r>
              <a:rPr lang="en-US"/>
              <a:t>, beginning in the occipital region and extending to the lumbar area.</a:t>
            </a:r>
            <a:endParaRPr b="1" dirty="0" lang="es-MX">
              <a:solidFill>
                <a:srgbClr val="7030A0"/>
              </a:solidFill>
            </a:endParaRPr>
          </a:p>
        </p:txBody>
      </p:sp>
      <p:pic>
        <p:nvPicPr>
          <p:cNvPr descr="Resultado de imagen para medula espinal" id="9" name="Picture 2">
            <a:extLst>
              <a:ext uri="{FF2B5EF4-FFF2-40B4-BE49-F238E27FC236}">
                <a16:creationId xmlns:a16="http://schemas.microsoft.com/office/drawing/2014/main" id="{4A031F72-ED9D-46C4-A3F4-0DFEBAB7419D}"/>
              </a:ext>
            </a:extLst>
          </p:cNvPr>
          <p:cNvPicPr>
            <a:picLocks noChangeArrowheads="1"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27" t="5797"/>
          <a:stretch/>
        </p:blipFill>
        <p:spPr bwMode="auto">
          <a:xfrm>
            <a:off x="10100589" y="2704339"/>
            <a:ext cx="2047533" cy="400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Flecha: curva ligera" id="7" name="Gráfico 6">
            <a:extLst>
              <a:ext uri="{FF2B5EF4-FFF2-40B4-BE49-F238E27FC236}">
                <a16:creationId xmlns:a16="http://schemas.microsoft.com/office/drawing/2014/main" id="{3EEBE1B3-8B11-4D61-A813-24CC00DD22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55642" y="1222257"/>
            <a:ext cx="1337480" cy="1337480"/>
          </a:xfrm>
          <a:prstGeom prst="rect">
            <a:avLst/>
          </a:prstGeom>
        </p:spPr>
      </p:pic>
      <p:pic>
        <p:nvPicPr>
          <p:cNvPr descr="Flecha: curva ligera" id="12" name="Gráfico 11">
            <a:extLst>
              <a:ext uri="{FF2B5EF4-FFF2-40B4-BE49-F238E27FC236}">
                <a16:creationId xmlns:a16="http://schemas.microsoft.com/office/drawing/2014/main" id="{22A04DBA-AE21-4D22-9CF9-D08A581890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909644">
            <a:off x="168595" y="4461087"/>
            <a:ext cx="1969843" cy="1337480"/>
          </a:xfrm>
          <a:prstGeom prst="rect">
            <a:avLst/>
          </a:prstGeom>
        </p:spPr>
      </p:pic>
      <p:pic>
        <p:nvPicPr>
          <p:cNvPr descr="Flecha: curva ligera" id="13" name="Gráfico 12">
            <a:extLst>
              <a:ext uri="{FF2B5EF4-FFF2-40B4-BE49-F238E27FC236}">
                <a16:creationId xmlns:a16="http://schemas.microsoft.com/office/drawing/2014/main" id="{A34DB62E-FCDD-47DD-9129-1A44607DA6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00850" y="3664524"/>
            <a:ext cx="838126" cy="569069"/>
          </a:xfrm>
          <a:prstGeom prst="rect">
            <a:avLst/>
          </a:prstGeom>
        </p:spPr>
      </p:pic>
      <p:pic>
        <p:nvPicPr>
          <p:cNvPr descr="Mano con dedo índice apuntando a la derecha " id="14" name="Gráfico 13">
            <a:extLst>
              <a:ext uri="{FF2B5EF4-FFF2-40B4-BE49-F238E27FC236}">
                <a16:creationId xmlns:a16="http://schemas.microsoft.com/office/drawing/2014/main" id="{F21C2F37-6903-455A-A34A-06EE1B50CD2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038941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9352B-C7C3-4407-A6A2-3A56802C2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05" y="-219952"/>
            <a:ext cx="5475849" cy="1325563"/>
          </a:xfrm>
        </p:spPr>
        <p:txBody>
          <a:bodyPr>
            <a:normAutofit/>
          </a:bodyPr>
          <a:lstStyle/>
          <a:p>
            <a:r>
              <a:rPr b="1" lang="en-US">
                <a:solidFill>
                  <a:srgbClr val="0070C0"/>
                </a:solidFill>
              </a:rPr>
              <a:t>Cerebral hemispheres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ED7BDD7-68D9-4A82-8CD4-39ECF3DB2D55}"/>
              </a:ext>
            </a:extLst>
          </p:cNvPr>
          <p:cNvSpPr/>
          <p:nvPr/>
        </p:nvSpPr>
        <p:spPr>
          <a:xfrm>
            <a:off x="182205" y="1413742"/>
            <a:ext cx="5475849" cy="4585871"/>
          </a:xfrm>
          <a:prstGeom prst="rect">
            <a:avLst/>
          </a:prstGeom>
        </p:spPr>
        <p:txBody>
          <a:bodyPr wrap="square">
            <a:normAutofit fontScale="81000"/>
          </a:bodyPr>
          <a:lstStyle/>
          <a:p>
            <a:pPr algn="just"/>
            <a:r>
              <a:rPr i="0" lang="en-US" sz="2000">
                <a:solidFill>
                  <a:srgbClr val="00206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What are </a:t>
            </a:r>
            <a:r>
              <a:rPr b="1" i="0" lang="en-US" sz="2000">
                <a:solidFill>
                  <a:srgbClr val="0070C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the Cerebral Hemispheres?</a:t>
            </a:r>
            <a:br>
              <a:rPr dirty="0" lang="es-ES" sz="2000">
                <a:latin charset="0" panose="020B0604020202020204" pitchFamily="34" typeface="Arial"/>
                <a:cs charset="0" panose="020B0604020202020204" pitchFamily="34" typeface="Arial"/>
              </a:rPr>
            </a:br>
            <a:endParaRPr dirty="0" lang="es-ES" sz="2000"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just"/>
            <a:r>
              <a:rPr b="0" i="0" lang="en-US" sz="2000">
                <a:solidFill>
                  <a:srgbClr val="00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Neuroscientists have divided the brain into two sections, parts or </a:t>
            </a:r>
            <a:r>
              <a:rPr b="1" i="0" lang="en-US" sz="2000">
                <a:solidFill>
                  <a:srgbClr val="00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different hemispheres of the brain</a:t>
            </a:r>
            <a:r>
              <a:rPr b="0" i="0" lang="en-US" sz="2000">
                <a:solidFill>
                  <a:srgbClr val="00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and separated by nerve fibers collectively called the </a:t>
            </a:r>
            <a:r>
              <a:rPr b="1" i="0" lang="en-US" sz="2400">
                <a:solidFill>
                  <a:srgbClr val="0070C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\"corpus callosum\"</a:t>
            </a:r>
            <a:r>
              <a:rPr b="0" i="0" lang="en-US" sz="2000">
                <a:solidFill>
                  <a:srgbClr val="00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.</a:t>
            </a:r>
          </a:p>
          <a:p>
            <a:pPr algn="just"/>
            <a:endParaRPr b="0" dirty="0" i="0" lang="es-ES" sz="2400">
              <a:solidFill>
                <a:srgbClr val="0070C0"/>
              </a:solidFill>
              <a:effectLst/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just"/>
            <a:r>
              <a:rPr b="0" i="0" lang="en-US" sz="2000">
                <a:solidFill>
                  <a:srgbClr val="00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The </a:t>
            </a:r>
            <a:r>
              <a:rPr b="1" i="0" lang="en-US" sz="20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corpus callosum</a:t>
            </a:r>
            <a:r>
              <a:rPr b="0" i="0" lang="en-US" sz="2000">
                <a:solidFill>
                  <a:srgbClr val="00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manages to connect both hemispheres by crossing the midline and transmitting information from one side to the other. </a:t>
            </a:r>
          </a:p>
          <a:p>
            <a:pPr algn="just"/>
            <a:endParaRPr dirty="0" lang="es-ES" sz="2000">
              <a:solidFill>
                <a:srgbClr val="000000"/>
              </a:solidFill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just"/>
            <a:r>
              <a:rPr b="0" i="0" lang="en-US" sz="2000">
                <a:solidFill>
                  <a:srgbClr val="00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These two hemispheres are called </a:t>
            </a:r>
            <a:r>
              <a:rPr b="1" i="0" lang="en-US" sz="2000">
                <a:solidFill>
                  <a:srgbClr val="0070C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Left Hemisphere</a:t>
            </a:r>
            <a:r>
              <a:rPr b="0" i="0" lang="en-US" sz="2000">
                <a:solidFill>
                  <a:srgbClr val="00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b="1" i="0" lang="en-US" sz="2000">
                <a:effectLst/>
                <a:latin charset="0" panose="020B0604020202020204" pitchFamily="34" typeface="Arial"/>
                <a:cs charset="0" panose="020B0604020202020204" pitchFamily="34" typeface="Arial"/>
              </a:rPr>
              <a:t>and</a:t>
            </a:r>
            <a:r>
              <a:rPr b="1" i="0" lang="en-US" sz="2000">
                <a:solidFill>
                  <a:srgbClr val="FF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 Right Hemisphere</a:t>
            </a:r>
            <a:r>
              <a:rPr b="0" i="0" lang="en-US" sz="2000">
                <a:solidFill>
                  <a:srgbClr val="000000"/>
                </a:solidFill>
                <a:effectLst/>
                <a:latin charset="0" panose="020B0604020202020204" pitchFamily="34" typeface="Arial"/>
                <a:cs charset="0" panose="020B0604020202020204" pitchFamily="34" typeface="Arial"/>
              </a:rPr>
              <a:t>.</a:t>
            </a:r>
            <a:endParaRPr dirty="0" lang="es-MX" sz="2000">
              <a:solidFill>
                <a:srgbClr val="FF0000"/>
              </a:solidFill>
              <a:latin charset="0" panose="020B0604020202020204" pitchFamily="34" typeface="Arial"/>
              <a:cs charset="0" panose="020B0604020202020204" pitchFamily="34" typeface="Arial"/>
            </a:endParaRPr>
          </a:p>
        </p:txBody>
      </p:sp>
      <p:pic>
        <p:nvPicPr>
          <p:cNvPr descr="Resultado de imagen para hemisferios cerebrales cuerpo calloso" id="4100" name="Picture 4">
            <a:extLst>
              <a:ext uri="{FF2B5EF4-FFF2-40B4-BE49-F238E27FC236}">
                <a16:creationId xmlns:a16="http://schemas.microsoft.com/office/drawing/2014/main" id="{210EDE4F-AB3F-4785-9A14-871E58300DB2}"/>
              </a:ext>
            </a:extLst>
          </p:cNvPr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32"/>
          <a:stretch/>
        </p:blipFill>
        <p:spPr bwMode="auto">
          <a:xfrm>
            <a:off x="5989928" y="1136064"/>
            <a:ext cx="5840105" cy="5141226"/>
          </a:xfrm>
          <a:prstGeom prst="rect">
            <a:avLst/>
          </a:prstGeom>
          <a:ln>
            <a:noFill/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Mano con dedo índice apuntando a la derecha " id="6" name="Gráfico 5">
            <a:extLst>
              <a:ext uri="{FF2B5EF4-FFF2-40B4-BE49-F238E27FC236}">
                <a16:creationId xmlns:a16="http://schemas.microsoft.com/office/drawing/2014/main" id="{7C3DC237-9700-4913-A583-2659FFC437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3241"/>
      </p:ext>
    </p:extLst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9352B-C7C3-4407-A6A2-3A56802C2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05" y="-239150"/>
            <a:ext cx="6096000" cy="1325563"/>
          </a:xfrm>
        </p:spPr>
        <p:txBody>
          <a:bodyPr>
            <a:normAutofit/>
          </a:bodyPr>
          <a:lstStyle/>
          <a:p>
            <a:r>
              <a:rPr b="1" lang="en-US">
                <a:solidFill>
                  <a:srgbClr val="0070C0"/>
                </a:solidFill>
              </a:rPr>
              <a:t>Cerebral hemispheres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79B97E8-2B25-47B4-8104-BCB9C8EE3FC9}"/>
              </a:ext>
            </a:extLst>
          </p:cNvPr>
          <p:cNvSpPr/>
          <p:nvPr/>
        </p:nvSpPr>
        <p:spPr>
          <a:xfrm>
            <a:off x="8890782" y="1086413"/>
            <a:ext cx="3066757" cy="830997"/>
          </a:xfrm>
          <a:prstGeom prst="rect">
            <a:avLst/>
          </a:prstGeom>
        </p:spPr>
        <p:txBody>
          <a:bodyPr wrap="square">
            <a:normAutofit fontScale="45000"/>
          </a:bodyPr>
          <a:lstStyle/>
          <a:p>
            <a:pPr algn="just"/>
            <a:br>
              <a:rPr dirty="0" lang="es-ES" sz="1600"/>
            </a:br>
            <a:br>
              <a:rPr dirty="0" lang="es-ES" sz="1600"/>
            </a:br>
            <a:r>
              <a:rPr b="0" dirty="0" i="0" lang="es-ES" sz="1600">
                <a:solidFill>
                  <a:srgbClr val="000000"/>
                </a:solidFill>
                <a:effectLst/>
                <a:latin charset="0" panose="020B0604030504040204" pitchFamily="34" typeface="Verdana"/>
              </a:rPr>
              <a:t> </a:t>
            </a:r>
            <a:endParaRPr dirty="0" lang="es-MX" sz="1600"/>
          </a:p>
        </p:txBody>
      </p:sp>
      <p:pic>
        <p:nvPicPr>
          <p:cNvPr descr="funciones hemisferios cerebrales" id="5122" name="Picture 2">
            <a:extLst>
              <a:ext uri="{FF2B5EF4-FFF2-40B4-BE49-F238E27FC236}">
                <a16:creationId xmlns:a16="http://schemas.microsoft.com/office/drawing/2014/main" id="{179A13D4-B5B5-465F-8FD3-131B864E1A2A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079" y="844062"/>
            <a:ext cx="5360387" cy="601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06A2726B-08F1-4530-B0FC-1CCF3A3FE80C}"/>
              </a:ext>
            </a:extLst>
          </p:cNvPr>
          <p:cNvSpPr/>
          <p:nvPr/>
        </p:nvSpPr>
        <p:spPr>
          <a:xfrm>
            <a:off x="9075761" y="1366507"/>
            <a:ext cx="2967687" cy="424731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normAutofit fontScale="79614"/>
          </a:bodyPr>
          <a:lstStyle/>
          <a:p>
            <a:pPr algn="just"/>
            <a:r>
              <a:rPr b="1" lang="en-US">
                <a:solidFill>
                  <a:srgbClr val="FF0000"/>
                </a:solidFill>
              </a:rPr>
              <a:t>The Right Hemisphere: </a:t>
            </a:r>
          </a:p>
          <a:p>
            <a:pPr algn="just"/>
            <a:endParaRPr dirty="0" lang="es-ES"/>
          </a:p>
          <a:p>
            <a:pPr algn="just" indent="-285750" marL="285750">
              <a:buFont charset="0" panose="020B0604020202020204" pitchFamily="34" typeface="Arial"/>
              <a:buChar char="•"/>
            </a:pPr>
            <a:r>
              <a:rPr lang="en-US"/>
              <a:t>Controls the left side of the body and is related to the </a:t>
            </a:r>
            <a:r>
              <a:rPr lang="en-US">
                <a:solidFill>
                  <a:srgbClr val="C00000"/>
                </a:solidFill>
              </a:rPr>
              <a:t>creativity, emotions and images (thinks and recalls images</a:t>
            </a:r>
            <a:r>
              <a:rPr b="1" lang="en-US">
                <a:solidFill>
                  <a:srgbClr val="C00000"/>
                </a:solidFill>
              </a:rPr>
              <a:t>).</a:t>
            </a:r>
            <a:br>
              <a:rPr b="1" dirty="0" lang="es-ES"/>
            </a:br>
            <a:br>
              <a:rPr b="1" dirty="0" lang="es-ES"/>
            </a:br>
            <a:r>
              <a:rPr lang="en-US"/>
              <a:t>It is specialized in </a:t>
            </a:r>
            <a:r>
              <a:rPr b="1" lang="en-US">
                <a:solidFill>
                  <a:srgbClr val="C00000"/>
                </a:solidFill>
              </a:rPr>
              <a:t>sensations, feelings and special visual and auditory abilities, such as music or art, but not verbal.</a:t>
            </a:r>
            <a:endParaRPr b="1" dirty="0" lang="es-MX">
              <a:solidFill>
                <a:srgbClr val="C00000"/>
              </a:solidFill>
            </a:endParaRPr>
          </a:p>
        </p:txBody>
      </p:sp>
      <p:pic>
        <p:nvPicPr>
          <p:cNvPr descr="Mano con dedo índice apuntando a la derecha " id="7" name="Gráfico 6">
            <a:extLst>
              <a:ext uri="{FF2B5EF4-FFF2-40B4-BE49-F238E27FC236}">
                <a16:creationId xmlns:a16="http://schemas.microsoft.com/office/drawing/2014/main" id="{67D79038-3826-4B7C-8B43-22317D59E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  <p:pic>
        <p:nvPicPr>
          <p:cNvPr descr="Marca de verificación" id="8" name="Gráfico 7">
            <a:extLst>
              <a:ext uri="{FF2B5EF4-FFF2-40B4-BE49-F238E27FC236}">
                <a16:creationId xmlns:a16="http://schemas.microsoft.com/office/drawing/2014/main" id="{CA887087-777E-4718-81D6-226701EFF5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37992" y="823815"/>
            <a:ext cx="579927" cy="579927"/>
          </a:xfrm>
          <a:prstGeom prst="rect">
            <a:avLst/>
          </a:prstGeom>
        </p:spPr>
      </p:pic>
      <p:pic>
        <p:nvPicPr>
          <p:cNvPr descr="Marca de verificación" id="10" name="Gráfico 9">
            <a:extLst>
              <a:ext uri="{FF2B5EF4-FFF2-40B4-BE49-F238E27FC236}">
                <a16:creationId xmlns:a16="http://schemas.microsoft.com/office/drawing/2014/main" id="{620D4395-985D-44D5-8257-524872D48A1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34196" y="757306"/>
            <a:ext cx="579927" cy="579927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6B39BAE8-D431-4F9D-945A-650639F1F03E}"/>
              </a:ext>
            </a:extLst>
          </p:cNvPr>
          <p:cNvSpPr/>
          <p:nvPr/>
        </p:nvSpPr>
        <p:spPr>
          <a:xfrm>
            <a:off x="171214" y="1320054"/>
            <a:ext cx="3057782" cy="5016758"/>
          </a:xfrm>
          <a:prstGeom prst="rect">
            <a:avLst/>
          </a:prstGeom>
          <a:ln w="6350">
            <a:solidFill>
              <a:srgbClr val="0070C0"/>
            </a:solidFill>
          </a:ln>
        </p:spPr>
        <p:txBody>
          <a:bodyPr wrap="square">
            <a:normAutofit fontScale="79614"/>
          </a:bodyPr>
          <a:lstStyle/>
          <a:p>
            <a:pPr algn="just"/>
            <a:r>
              <a:rPr b="1" lang="en-US" sz="1600">
                <a:solidFill>
                  <a:srgbClr val="0070C0"/>
                </a:solidFill>
              </a:rPr>
              <a:t>The Left Hemisphere</a:t>
            </a:r>
          </a:p>
          <a:p>
            <a:pPr algn="just"/>
            <a:endParaRPr b="1" dirty="0" lang="es-ES" sz="1600">
              <a:solidFill>
                <a:srgbClr val="0070C0"/>
              </a:solidFill>
            </a:endParaRPr>
          </a:p>
          <a:p>
            <a:pPr algn="just" indent="-285750" marL="285750">
              <a:buFont charset="0" panose="020B0604020202020204" pitchFamily="34" typeface="Arial"/>
              <a:buChar char="•"/>
            </a:pPr>
            <a:r>
              <a:rPr lang="en-US" sz="1600"/>
              <a:t>Controls </a:t>
            </a:r>
            <a:r>
              <a:rPr b="1" lang="en-US" sz="1600"/>
              <a:t>the right side of the body, that is opposite to where it is located.</a:t>
            </a:r>
            <a:br>
              <a:rPr b="1" dirty="0" lang="es-ES" sz="1600"/>
            </a:br>
            <a:br>
              <a:rPr b="1" dirty="0" lang="es-ES" sz="1600"/>
            </a:br>
            <a:r>
              <a:rPr lang="en-US" sz="1600"/>
              <a:t>It is responsible for </a:t>
            </a:r>
            <a:r>
              <a:rPr lang="en-US" sz="1600">
                <a:solidFill>
                  <a:srgbClr val="0070C0"/>
                </a:solidFill>
              </a:rPr>
              <a:t>arithmetic, logic and speech</a:t>
            </a:r>
            <a:r>
              <a:rPr lang="en-US" sz="1600"/>
              <a:t>.</a:t>
            </a:r>
            <a:br>
              <a:rPr b="1" dirty="0" lang="es-ES" sz="1600"/>
            </a:br>
            <a:br>
              <a:rPr b="1" dirty="0" lang="es-ES" sz="1600"/>
            </a:br>
            <a:r>
              <a:rPr lang="en-US" sz="1600"/>
              <a:t>It is related to the </a:t>
            </a:r>
            <a:r>
              <a:rPr lang="en-US" sz="1600">
                <a:solidFill>
                  <a:srgbClr val="0070C0"/>
                </a:solidFill>
              </a:rPr>
              <a:t>verbal part, logical thinking, analyzes, abstracts, counts, measures time</a:t>
            </a:r>
            <a:r>
              <a:rPr lang="en-US" sz="1600"/>
              <a:t>, plans step‑by‑step procedures, verbalizes.</a:t>
            </a:r>
          </a:p>
          <a:p>
            <a:pPr algn="just" indent="-285750" marL="285750">
              <a:buFont charset="0" panose="020B0604020202020204" pitchFamily="34" typeface="Arial"/>
              <a:buChar char="•"/>
            </a:pPr>
            <a:endParaRPr dirty="0" lang="es-ES" sz="1600"/>
          </a:p>
          <a:p>
            <a:pPr algn="just" indent="-285750" marL="285750">
              <a:buFont charset="0" panose="020B0604020202020204" pitchFamily="34" typeface="Arial"/>
              <a:buChar char="•"/>
            </a:pPr>
            <a:endParaRPr dirty="0" lang="es-ES" sz="1600"/>
          </a:p>
          <a:p>
            <a:pPr algn="just" indent="-285750" marL="285750">
              <a:buFont charset="0" panose="020B0604020202020204" pitchFamily="34" typeface="Arial"/>
              <a:buChar char="•"/>
            </a:pPr>
            <a:r>
              <a:rPr lang="en-US" sz="1600"/>
              <a:t>The </a:t>
            </a:r>
            <a:r>
              <a:rPr lang="en-US" sz="1600">
                <a:solidFill>
                  <a:srgbClr val="0070C0"/>
                </a:solidFill>
              </a:rPr>
              <a:t>language, hearing and handwriting </a:t>
            </a:r>
            <a:r>
              <a:rPr lang="en-US" sz="1600"/>
              <a:t>are related to this hemisphere.</a:t>
            </a:r>
          </a:p>
        </p:txBody>
      </p:sp>
    </p:spTree>
    <p:extLst>
      <p:ext uri="{BB962C8B-B14F-4D97-AF65-F5344CB8AC3E}">
        <p14:creationId xmlns:p14="http://schemas.microsoft.com/office/powerpoint/2010/main" val="29062692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698</Words>
  <Application>Microsoft Office PowerPoint</Application>
  <PresentationFormat>Panorámica</PresentationFormat>
  <Paragraphs>68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Verdana</vt:lpstr>
      <vt:lpstr>Wingdings</vt:lpstr>
      <vt:lpstr>Tema de Office</vt:lpstr>
      <vt:lpstr>Anatomía y fisiología del sistema nervioso</vt:lpstr>
      <vt:lpstr>Neuronas</vt:lpstr>
      <vt:lpstr>Células Gliales</vt:lpstr>
      <vt:lpstr>Células Gliales</vt:lpstr>
      <vt:lpstr>Principales estructuras del sistema nervioso</vt:lpstr>
      <vt:lpstr>Principales estructuras del sistema nervioso</vt:lpstr>
      <vt:lpstr>Hemisferios cerebrales</vt:lpstr>
      <vt:lpstr>Hemisferios cerebrales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Anatomía y fisiología del sistema nervioso</dc:title>
  <dc:creator>Windows</dc:creator>
  <cp:lastModifiedBy>Windows</cp:lastModifiedBy>
  <cp:revision>30</cp:revision>
  <dcterms:created xsi:type="dcterms:W3CDTF">2019-03-02T23:05:00Z</dcterms:created>
  <dcterms:modified xsi:type="dcterms:W3CDTF">2020-02-06T05:29:37Z</dcterms:modified>
</cp:coreProperties>
</file>