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59" r:id="rId7"/>
    <p:sldId id="268" r:id="rId8"/>
    <p:sldId id="264" r:id="rId9"/>
    <p:sldId id="265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F6F36-0EAD-4D6F-AC1E-1CE2C6D09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159797-2324-41A3-A911-A15559822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8A9039-1C4B-4743-9D47-C144217A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6755C9-BD6D-4F34-B91F-2EB4EB27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9248A-ACB6-4C5A-8AD7-3F2807A5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82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6844D-52AB-4517-86B0-F533E61D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48ABCF-D78B-43E9-BA48-47D233B60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FE889-FC26-4C23-82BE-188762C0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3D4AB7-7ECA-4182-B1CD-490579D2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E477B-6907-473C-ACCA-9CB68351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7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2687FF-CA53-40E5-814A-00AA6160F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C69691-54DF-4743-92C7-C09FC83DD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D6EE0-4844-4E3D-AAF2-47478B8F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7DD0DF-27FF-434F-9302-531942F6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8BF68-AE3F-46AD-8075-9587C8D0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7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1F22-AE93-4883-8090-E3738A63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DAA3C-3EB4-4D80-9621-06B7D693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C91C29-34B0-45C2-BC3A-E2AB0EDC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450AFD-704D-40C8-A8E4-F14E372D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EDB48-8CA5-4BFA-86CA-A55C6C14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7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54176-B62B-4182-850E-161D2687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A6C1E5-7BA6-4CCD-8AA4-B0DEB50B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C08C6-6E99-40DF-885C-7996877A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30D978-9169-4199-A9DF-96AAFC54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991062-2833-4098-A0AF-342E770E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17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D0D5E-309D-4C27-AFB1-229C862E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43556B-4070-4D63-92BD-5A17F49CB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842BEF-3534-4768-812E-94C5787B3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971D78-D9A8-4339-A425-F9B25319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73B0C1-D2C3-4638-AB1B-A6118D3B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A1480A-24D7-4312-8EB4-7F1C7261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19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C2290-4C40-429F-B0FE-DD447944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57CC0C-BAEA-4B95-BC2E-84711F93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19FF0F-E266-44F6-BC5D-64134DED4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3FD66E-B534-45C0-9B84-F76FB1DE8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51BE49-6278-46AE-BDED-35369E08C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B354-8AD5-4F61-9256-6F2175AD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A4526F-8B47-4CF3-A32D-7CC5B84B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A80E99-E577-46FB-B164-4C4C194A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59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49BFD-270C-4166-860C-8F932928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406AE8-5A3B-4EE4-B7A8-BF2520F2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16E55B-C888-4B96-B42F-28C059DC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A1F921-FA37-4F4D-A6D7-03A2783C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7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74662B-0709-4E65-A4D6-4BBB4AB7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9B8F31-8567-4F08-8D2F-6F208039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3535F2-5A3D-4BA3-A93A-4D1E9C18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60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2CAF0-CB0E-4828-B0B4-905DE9DE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33061-DE88-45F7-A6FF-9CD293F4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99B6C1-C518-4161-BC98-2D1FE1123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D9B7C3-8B60-4B7D-8E46-AAAAC367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F7A454-E188-4DB4-998B-D9DFC220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73DC54-4018-4C95-A301-7B2F2B47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457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8F3C7-5C10-4A09-995F-38F72EE1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B76401-EE61-4070-9484-B7ADE866C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49F61B-BC3B-4642-B88D-B389E4DC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CE43CA-2F24-4811-8EAA-DD52ED76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FC39D-ACE2-4436-8548-8684454C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61B991-A2D0-43BC-861C-9F668AB6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09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37614E-5A95-4EA0-96D9-768F89FC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C43399-78F3-4B0E-8D3D-B54549A84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DC74A3-A40B-408E-824E-C97B6C0CE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72B0C1-1906-4779-9F7B-6B68BFBBC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35162-E65B-4CED-9EA7-459ECBA9A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3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3311C-D719-48F8-9146-859C8E7E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6" y="649256"/>
            <a:ext cx="3923072" cy="3472578"/>
          </a:xfrm>
        </p:spPr>
        <p:txBody>
          <a:bodyPr>
            <a:normAutofit fontScale="90000"/>
          </a:bodyPr>
          <a:lstStyle/>
          <a:p>
            <a:r>
              <a:rPr b="1" lang="it-IT" sz="5400"/>
              <a:t>Tema 6.</a:t>
            </a:r>
            <a:br>
              <a:rPr b="1" dirty="0" lang="es-MX" sz="5400"/>
            </a:br>
            <a:r>
              <a:rPr b="1" lang="it-IT" sz="5400"/>
              <a:t>Linguaggio e cognizione</a:t>
            </a:r>
            <a:br>
              <a:rPr b="1" dirty="0" lang="es-MX" sz="5400"/>
            </a:br>
            <a:endParaRPr b="1" dirty="0" lang="es-MX" sz="54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9548ED-277A-4B42-8806-01810174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66" y="4644298"/>
            <a:ext cx="3651466" cy="1676603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lang="it-IT" sz="1800"/>
              <a:t>Licenciatura: Psicología</a:t>
            </a:r>
          </a:p>
          <a:p>
            <a:pPr indent="0" marL="0">
              <a:buNone/>
            </a:pPr>
            <a:r>
              <a:rPr lang="it-IT" sz="1800"/>
              <a:t>Materia: Psicobiología</a:t>
            </a:r>
          </a:p>
          <a:p>
            <a:pPr indent="0" marL="0">
              <a:buNone/>
            </a:pPr>
            <a:r>
              <a:rPr lang="it-IT" sz="1800"/>
              <a:t>Dra. Verónica Espinoza González</a:t>
            </a:r>
          </a:p>
        </p:txBody>
      </p:sp>
      <p:pic>
        <p:nvPicPr>
          <p:cNvPr descr="Biohacking Your Brain's Health | Coursera" id="1032" name="Picture 8">
            <a:extLst>
              <a:ext uri="{FF2B5EF4-FFF2-40B4-BE49-F238E27FC236}">
                <a16:creationId xmlns:a16="http://schemas.microsoft.com/office/drawing/2014/main" id="{651E923B-F5CF-4486-9A7B-A16CFA216D3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9" r="-2"/>
          <a:stretch/>
        </p:blipFill>
        <p:spPr bwMode="auto">
          <a:xfrm>
            <a:off x="4639056" y="1054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22125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3D MAP OF THE BRAIN SHOWS HOW WE UNDERSTAND LANGUAGE - ALPHATRAD ..." id="10244" name="Picture 4">
            <a:extLst>
              <a:ext uri="{FF2B5EF4-FFF2-40B4-BE49-F238E27FC236}">
                <a16:creationId xmlns:a16="http://schemas.microsoft.com/office/drawing/2014/main" id="{3AC64E7F-4297-4976-A6A9-F03C7DD6F57C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r="15227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AdjustHandles="1" noChangeArrowheads="1" noChangeAspect="1" noChangeShapeType="1" noCrop="1" noEditPoints="1" noGrp="1" noMove="1" noResize="1" noRot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3D3072-71DC-4B16-838E-8A989E7E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b="1" lang="it-IT">
                <a:solidFill>
                  <a:srgbClr val="000000"/>
                </a:solidFill>
              </a:rPr>
              <a:t>Disturbi del linguaggio (cont.)</a:t>
            </a:r>
            <a:endParaRPr dirty="0" lang="es-MX">
              <a:solidFill>
                <a:srgbClr val="0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4AC9E-1894-42E0-828B-A0368EC2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07" y="2270725"/>
            <a:ext cx="4706803" cy="3788830"/>
          </a:xfrm>
        </p:spPr>
        <p:txBody>
          <a:bodyPr anchor="ctr">
            <a:normAutofit/>
          </a:bodyPr>
          <a:lstStyle/>
          <a:p>
            <a:pPr algn="just" indent="0" marL="0">
              <a:buNone/>
            </a:pPr>
            <a:r>
              <a:rPr b="1" lang="it-IT">
                <a:solidFill>
                  <a:srgbClr val="0070C0"/>
                </a:solidFill>
              </a:rPr>
              <a:t>Afasia globale: </a:t>
            </a:r>
            <a:r>
              <a:rPr lang="it-IT">
                <a:solidFill>
                  <a:srgbClr val="000000"/>
                </a:solidFill>
              </a:rPr>
              <a:t>Le persone che soffrono di afasia globale subiscono disturbi della parola severi, includendo problemi di fluidità e di comprensione; perciò la comunicazione è fortemente compromessa.</a:t>
            </a:r>
            <a:endParaRPr dirty="0"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22008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4A289-AC07-4C24-A119-DD8D4743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b="1" lang="it-IT">
                <a:solidFill>
                  <a:srgbClr val="000000"/>
                </a:solidFill>
              </a:rPr>
              <a:t>Disturbi del linguaggio (cont.)</a:t>
            </a:r>
            <a:endParaRPr dirty="0"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1AE6-40D0-4EC3-81F7-3E63CA0C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just" indent="0" marL="0">
              <a:buNone/>
            </a:pPr>
            <a:r>
              <a:rPr b="1" lang="it-IT">
                <a:solidFill>
                  <a:srgbClr val="0070C0"/>
                </a:solidFill>
              </a:rPr>
              <a:t>Afasia amnesica o anomica: </a:t>
            </a:r>
            <a:r>
              <a:rPr lang="it-IT"/>
              <a:t>Poiché l'anomia è una caratteristica comune alle afasie fluide, di Wernicke e di conduzione, si parlerà di afasia anomica solo quando la difficoltà nel trovare parole di uso comune appare in modo relativamente isolato.</a:t>
            </a:r>
            <a:endParaRPr dirty="0"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2D415F-B6C4-42C3-8345-268F2EF9F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" l="21130" r="8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BD8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88258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90A60E-6CAC-4BE2-8705-D1C1E0E5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5652"/>
          </a:bodyPr>
          <a:lstStyle/>
          <a:p>
            <a:r>
              <a:rPr b="1" lang="it-IT" sz="3100"/>
              <a:t>Specializzazione emisferica e lateralizzazione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33F03-F78C-484A-9893-F86D72D7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02" y="2750207"/>
            <a:ext cx="4559425" cy="3979585"/>
          </a:xfrm>
        </p:spPr>
        <p:txBody>
          <a:bodyPr anchor="ctr">
            <a:normAutofit/>
          </a:bodyPr>
          <a:lstStyle/>
          <a:p>
            <a:pPr algn="just" indent="0" marL="0">
              <a:buNone/>
            </a:pPr>
            <a:r>
              <a:rPr lang="it-IT" sz="2400"/>
              <a:t>Il termine </a:t>
            </a:r>
            <a:r>
              <a:rPr lang="it-IT">
                <a:solidFill>
                  <a:srgbClr val="0070C0"/>
                </a:solidFill>
              </a:rPr>
              <a:t>lateralizzazione del linguaggio </a:t>
            </a:r>
            <a:r>
              <a:rPr lang="it-IT" sz="2400"/>
              <a:t>allude al fatto che la maggior parte delle strutture neuronali coinvolte nell'elaborazione di stimoli linguistici è situata nell'</a:t>
            </a:r>
            <a:r>
              <a:rPr b="1" lang="it-IT" sz="2400"/>
              <a:t>emisfero cerebrale sinistro</a:t>
            </a:r>
            <a:r>
              <a:rPr lang="it-IT" sz="2400"/>
              <a:t>.</a:t>
            </a:r>
          </a:p>
          <a:p>
            <a:pPr algn="just" indent="0" marL="0">
              <a:buNone/>
            </a:pPr>
            <a:r>
              <a:rPr lang="it-IT" sz="2400"/>
              <a:t>Tra queste, per esempio, si trovano il </a:t>
            </a:r>
            <a:r>
              <a:rPr b="1" lang="it-IT" sz="2400">
                <a:solidFill>
                  <a:srgbClr val="00B050"/>
                </a:solidFill>
              </a:rPr>
              <a:t>area di Broca</a:t>
            </a:r>
            <a:r>
              <a:rPr lang="it-IT" sz="2400"/>
              <a:t>, situata nel lobo frontale inferiore, e il </a:t>
            </a:r>
            <a:r>
              <a:rPr b="1" lang="it-IT" sz="2400">
                <a:solidFill>
                  <a:schemeClr val="accent2">
                    <a:lumMod val="75000"/>
                  </a:schemeClr>
                </a:solidFill>
              </a:rPr>
              <a:t>area di Wernicke</a:t>
            </a:r>
            <a:r>
              <a:rPr lang="it-IT" sz="2400"/>
              <a:t>, localizzata nella confluenza dei </a:t>
            </a:r>
            <a:r>
              <a:rPr b="1" lang="it-IT" sz="2400"/>
              <a:t>lobi parietale e temporale.</a:t>
            </a:r>
          </a:p>
          <a:p>
            <a:pPr algn="just"/>
            <a:endParaRPr dirty="0" lang="es-ES" sz="2400"/>
          </a:p>
          <a:p>
            <a:pPr algn="just" indent="0" marL="0">
              <a:buNone/>
            </a:pPr>
            <a:endParaRPr dirty="0" lang="es-MX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pic>
        <p:nvPicPr>
          <p:cNvPr descr="Brain science: What's the difference between the left and right ..." id="4" name="Picture 2">
            <a:extLst>
              <a:ext uri="{FF2B5EF4-FFF2-40B4-BE49-F238E27FC236}">
                <a16:creationId xmlns:a16="http://schemas.microsoft.com/office/drawing/2014/main" id="{3655E6FE-3DC4-458C-A353-D333485A95B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l="9818" r="1461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94074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0FBDB1-90DA-4863-9F69-372F0DFB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88000"/>
          </a:bodyPr>
          <a:lstStyle/>
          <a:p>
            <a:r>
              <a:rPr b="1" lang="it-IT" sz="4000"/>
              <a:t>La parola e il linguaggio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1625C1-C66F-4294-BAB5-04E8FA99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94545"/>
          </a:bodyPr>
          <a:lstStyle/>
          <a:p>
            <a:pPr algn="just" indent="0" marL="0">
              <a:buNone/>
            </a:pPr>
            <a:r>
              <a:rPr lang="it-IT" sz="2400"/>
              <a:t>La</a:t>
            </a:r>
            <a:r>
              <a:rPr b="1" lang="it-IT" sz="3200">
                <a:solidFill>
                  <a:srgbClr val="7030A0"/>
                </a:solidFill>
              </a:rPr>
              <a:t> comunicazione </a:t>
            </a:r>
            <a:r>
              <a:rPr lang="it-IT" sz="2400"/>
              <a:t> è lo scambio di informazioni tra due o più persone e costituisce un aspetto fondamentale nella vita di tutti.</a:t>
            </a:r>
          </a:p>
          <a:p>
            <a:pPr algn="just" indent="0" marL="0">
              <a:buNone/>
            </a:pPr>
            <a:r>
              <a:rPr lang="it-IT" sz="2400"/>
              <a:t>Casi se podría decir che le persone vivono nella misura in cui si comunicano tra loro. Fin dalla nascita, il bambino si comunica con sua madre, e sua madre con lui. </a:t>
            </a:r>
          </a:p>
          <a:p>
            <a:pPr algn="just" indent="0" marL="0">
              <a:buNone/>
            </a:pPr>
            <a:endParaRPr dirty="0" lang="es-E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pic>
        <p:nvPicPr>
          <p:cNvPr descr="How a Simple Change in Sales Language Affects Your Bottom Line ..." id="2050" name="Picture 2">
            <a:extLst>
              <a:ext uri="{FF2B5EF4-FFF2-40B4-BE49-F238E27FC236}">
                <a16:creationId xmlns:a16="http://schemas.microsoft.com/office/drawing/2014/main" id="{C3AEF5F5-4F96-46C0-81D3-66D3F77992B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r="2321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24466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C2DA9-867E-4812-99F1-BDC43E10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88000"/>
          </a:bodyPr>
          <a:lstStyle/>
          <a:p>
            <a:r>
              <a:rPr b="1" lang="it-IT"/>
              <a:t>La parola e il linguaggio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44533-5830-4EA9-BF46-4FD48577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just" indent="0" marL="0">
              <a:buNone/>
            </a:pPr>
            <a:r>
              <a:rPr lang="it-IT" sz="1800"/>
              <a:t>Il</a:t>
            </a:r>
            <a:r>
              <a:rPr b="1" lang="it-IT" sz="2400">
                <a:solidFill>
                  <a:srgbClr val="00B050"/>
                </a:solidFill>
              </a:rPr>
              <a:t> processo del linguaggio </a:t>
            </a:r>
            <a:r>
              <a:rPr lang="it-IT" sz="1800"/>
              <a:t> si riferisce al modo in cui gli esseri viventi usano simboli per comunicare idee e sentimenti, e a come tale comunicazione è elaborata e compresa dal cervello.</a:t>
            </a:r>
          </a:p>
          <a:p>
            <a:pPr algn="just" indent="0" marL="0">
              <a:buNone/>
            </a:pPr>
            <a:endParaRPr dirty="0" lang="es-ES" sz="1800"/>
          </a:p>
          <a:p>
            <a:pPr algn="just" indent="0" marL="0">
              <a:buNone/>
            </a:pPr>
            <a:r>
              <a:rPr lang="it-IT" sz="1800"/>
              <a:t>La</a:t>
            </a:r>
            <a:r>
              <a:rPr b="1" lang="it-IT" sz="2400">
                <a:solidFill>
                  <a:srgbClr val="002060"/>
                </a:solidFill>
              </a:rPr>
              <a:t> maggior parte delle teorie </a:t>
            </a:r>
            <a:r>
              <a:rPr lang="it-IT" sz="1800"/>
              <a:t> considera che questo processo sia eseguito completamente dal cervello.</a:t>
            </a:r>
          </a:p>
          <a:p>
            <a:pPr algn="just" indent="0" marL="0">
              <a:buNone/>
            </a:pPr>
            <a:endParaRPr dirty="0" lang="es-ES" sz="1800"/>
          </a:p>
          <a:p>
            <a:pPr algn="just" indent="0" marL="0">
              <a:buNone/>
            </a:pPr>
            <a:r>
              <a:rPr lang="it-IT" sz="1800"/>
              <a:t>Il</a:t>
            </a:r>
            <a:r>
              <a:rPr b="1" lang="it-IT" sz="1800">
                <a:solidFill>
                  <a:srgbClr val="FF0000"/>
                </a:solidFill>
              </a:rPr>
              <a:t>l</a:t>
            </a:r>
            <a:r>
              <a:rPr b="1" lang="it-IT" sz="2400">
                <a:solidFill>
                  <a:srgbClr val="FF0000"/>
                </a:solidFill>
              </a:rPr>
              <a:t>inguaggio</a:t>
            </a:r>
            <a:r>
              <a:rPr lang="it-IT" sz="1800"/>
              <a:t> è considerato una delle abilità più caratteristiche degli esseri umani, possibilmente la più importante. Tuttavia, si sa ancora molto poco al riguardo, perciò rappresenta una grande opportunità per la ricerca.</a:t>
            </a:r>
            <a:endParaRPr dirty="0" lang="es-MX" sz="1800"/>
          </a:p>
        </p:txBody>
      </p:sp>
      <p:pic>
        <p:nvPicPr>
          <p:cNvPr descr="Brain Mapping the English Language | Time" id="3076" name="Picture 4">
            <a:extLst>
              <a:ext uri="{FF2B5EF4-FFF2-40B4-BE49-F238E27FC236}">
                <a16:creationId xmlns:a16="http://schemas.microsoft.com/office/drawing/2014/main" id="{D257A274-0D10-4EDF-966F-C9A85A51345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r="1909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5D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77837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C2DA9-867E-4812-99F1-BDC43E10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5833"/>
          </a:bodyPr>
          <a:lstStyle/>
          <a:p>
            <a:r>
              <a:rPr b="1" lang="it-IT" sz="4100"/>
              <a:t>La parola e il linguaggio (basi neurobiologiche)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cap="sq"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44533-5830-4EA9-BF46-4FD48577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3" y="2316480"/>
            <a:ext cx="5583426" cy="4434953"/>
          </a:xfrm>
        </p:spPr>
        <p:txBody>
          <a:bodyPr>
            <a:normAutofit/>
          </a:bodyPr>
          <a:lstStyle/>
          <a:p>
            <a:pPr algn="just" indent="0" marL="0">
              <a:buNone/>
            </a:pPr>
            <a:endParaRPr dirty="0" lang="es-ES" sz="2400"/>
          </a:p>
          <a:p>
            <a:pPr algn="just" indent="0" marL="0">
              <a:buNone/>
            </a:pPr>
            <a:r>
              <a:rPr lang="it-IT" sz="2400"/>
              <a:t>Esistono </a:t>
            </a:r>
            <a:r>
              <a:rPr b="1" lang="it-IT">
                <a:solidFill>
                  <a:schemeClr val="accent4">
                    <a:lumMod val="75000"/>
                  </a:schemeClr>
                </a:solidFill>
              </a:rPr>
              <a:t>due aree ben identificate</a:t>
            </a:r>
            <a:r>
              <a:rPr lang="it-IT" sz="2400"/>
              <a:t>, le quali sono considerate vitali per la comunicazione umana: </a:t>
            </a:r>
            <a:r>
              <a:rPr b="1" lang="it-IT" sz="2400">
                <a:solidFill>
                  <a:srgbClr val="7030A0"/>
                </a:solidFill>
              </a:rPr>
              <a:t>l'area di Wernicke </a:t>
            </a:r>
            <a:r>
              <a:rPr lang="it-IT" sz="2400">
                <a:solidFill>
                  <a:srgbClr val="0070C0"/>
                </a:solidFill>
              </a:rPr>
              <a:t>e </a:t>
            </a:r>
            <a:r>
              <a:rPr b="1" lang="it-IT" sz="2400">
                <a:solidFill>
                  <a:srgbClr val="0070C0"/>
                </a:solidFill>
              </a:rPr>
              <a:t>l'area di Broca</a:t>
            </a:r>
            <a:r>
              <a:rPr lang="it-IT" sz="2400"/>
              <a:t>. Queste aree sono localizzate nel</a:t>
            </a:r>
            <a:r>
              <a:rPr b="1" lang="it-IT" sz="2400">
                <a:solidFill>
                  <a:srgbClr val="FF0000"/>
                </a:solidFill>
              </a:rPr>
              <a:t> emisfero dominante </a:t>
            </a:r>
            <a:r>
              <a:rPr lang="it-IT" sz="2400"/>
              <a:t>(che è sinistro nel 97% delle persone) e sono considerate le più importanti per quanto riguarda l'elaborazione del linguaggio.</a:t>
            </a:r>
          </a:p>
          <a:p>
            <a:pPr algn="just" indent="0" marL="0">
              <a:buNone/>
            </a:pPr>
            <a:endParaRPr dirty="0" lang="es-ES" sz="2400"/>
          </a:p>
          <a:p>
            <a:pPr algn="just" indent="0" marL="0">
              <a:buNone/>
            </a:pPr>
            <a:r>
              <a:rPr lang="it-IT" sz="2400"/>
              <a:t>Tuttavia, il emisfero </a:t>
            </a:r>
            <a:r>
              <a:rPr b="1" lang="it-IT" sz="2400">
                <a:solidFill>
                  <a:schemeClr val="accent5">
                    <a:lumMod val="75000"/>
                  </a:schemeClr>
                </a:solidFill>
              </a:rPr>
              <a:t>non dominante </a:t>
            </a:r>
            <a:r>
              <a:rPr lang="it-IT" sz="2400"/>
              <a:t> partecipa anche </a:t>
            </a:r>
            <a:r>
              <a:rPr b="1" lang="it-IT" sz="2400">
                <a:solidFill>
                  <a:schemeClr val="accent2">
                    <a:lumMod val="75000"/>
                  </a:schemeClr>
                </a:solidFill>
              </a:rPr>
              <a:t>nel linguaggio,</a:t>
            </a:r>
            <a:r>
              <a:rPr lang="it-IT" sz="2400"/>
              <a:t> sebbene vi siano dubbi sul livello di partecipazione delle aree localizzate in tale emisfero.</a:t>
            </a:r>
            <a:endParaRPr dirty="0" lang="es-MX" sz="2400"/>
          </a:p>
        </p:txBody>
      </p:sp>
      <p:pic>
        <p:nvPicPr>
          <p:cNvPr descr="Can We Decipher the Language of the Brain? - Scientific American" id="4098" name="Picture 2">
            <a:extLst>
              <a:ext uri="{FF2B5EF4-FFF2-40B4-BE49-F238E27FC236}">
                <a16:creationId xmlns:a16="http://schemas.microsoft.com/office/drawing/2014/main" id="{12A133F4-B79A-4E1C-95FA-DED454B87D04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l="8601" r="25348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b="b" l="l" r="r" t="t"/>
            <a:pathLst>
              <a:path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33291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in Doodle Concept About Creative Right Side And Logical Left ..." id="6146" name="Picture 2">
            <a:extLst>
              <a:ext uri="{FF2B5EF4-FFF2-40B4-BE49-F238E27FC236}">
                <a16:creationId xmlns:a16="http://schemas.microsoft.com/office/drawing/2014/main" id="{2888D1E7-1509-45E9-AE47-9B0F04186784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0" t="16393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fmla="*/ 1333 w 1333" name="T0"/>
              <a:gd fmla="*/ 1031 h 1298" name="T1"/>
              <a:gd fmla="*/ 1333 w 1333" name="T2"/>
              <a:gd fmla="*/ 380 h 1298" name="T3"/>
              <a:gd fmla="*/ 706 w 1333" name="T4"/>
              <a:gd fmla="*/ 0 h 1298" name="T5"/>
              <a:gd fmla="*/ 0 w 1333" name="T6"/>
              <a:gd fmla="*/ 706 h 1298" name="T7"/>
              <a:gd fmla="*/ 323 w 1333" name="T8"/>
              <a:gd fmla="*/ 1298 h 1298" name="T9"/>
              <a:gd fmla="*/ 1090 w 1333" name="T10"/>
              <a:gd fmla="*/ 1298 h 1298" name="T11"/>
              <a:gd fmla="*/ 1333 w 1333" name="T12"/>
              <a:gd fmla="*/ 1031 h 1298" name="T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cap="sq" cmpd="dbl" w="50800">
            <a:noFill/>
            <a:miter lim="800000"/>
          </a:ln>
          <a:effectLst/>
        </p:spPr>
        <p:txBody>
          <a:bodyPr anchor="t" bIns="45720" lIns="91440" rIns="91440" rtlCol="0" tIns="45720" vert="horz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cap="all" lang="en-US" sz="16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DFBFF4-B464-47FF-ADB9-5434D7F5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b="1" lang="it-IT" sz="3600"/>
              <a:t>Disturbi del linguaggio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cap="sq" w="2540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8307C-9E12-47A4-8E49-AEA2591B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728693"/>
            <a:ext cx="4593021" cy="2619839"/>
          </a:xfrm>
        </p:spPr>
        <p:txBody>
          <a:bodyPr anchor="ctr">
            <a:normAutofit/>
          </a:bodyPr>
          <a:lstStyle/>
          <a:p>
            <a:pPr algn="ctr" indent="0" marL="0">
              <a:buNone/>
            </a:pPr>
            <a:r>
              <a:rPr lang="it-IT" sz="2400"/>
              <a:t>I</a:t>
            </a:r>
            <a:r>
              <a:rPr b="1" lang="it-IT">
                <a:solidFill>
                  <a:srgbClr val="FF0000"/>
                </a:solidFill>
              </a:rPr>
              <a:t> disturbi del linguaggio </a:t>
            </a:r>
            <a:r>
              <a:rPr lang="it-IT" sz="2400"/>
              <a:t> che si associano a guasti nell'attività cerebrale sono chiamati </a:t>
            </a:r>
            <a:r>
              <a:rPr b="1" lang="it-IT" sz="3200">
                <a:solidFill>
                  <a:srgbClr val="0070C0"/>
                </a:solidFill>
              </a:rPr>
              <a:t>afasie. </a:t>
            </a:r>
            <a:r>
              <a:rPr lang="it-IT" sz="2400"/>
              <a:t> A seconda del luogo in cui è avvenuto il danno, le afasie possono presentare differenze.</a:t>
            </a:r>
          </a:p>
          <a:p>
            <a:pPr algn="ctr" indent="0" marL="0">
              <a:buNone/>
            </a:pPr>
            <a:endParaRPr dirty="0" lang="es-ES" sz="1800"/>
          </a:p>
          <a:p>
            <a:pPr algn="ctr"/>
            <a:endParaRPr dirty="0" lang="es-MX" sz="1800"/>
          </a:p>
        </p:txBody>
      </p:sp>
    </p:spTree>
    <p:extLst>
      <p:ext uri="{BB962C8B-B14F-4D97-AF65-F5344CB8AC3E}">
        <p14:creationId xmlns:p14="http://schemas.microsoft.com/office/powerpoint/2010/main" val="3219126716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in flexibility can help infant stroke victims learn language ..." id="5122" name="Picture 2">
            <a:extLst>
              <a:ext uri="{FF2B5EF4-FFF2-40B4-BE49-F238E27FC236}">
                <a16:creationId xmlns:a16="http://schemas.microsoft.com/office/drawing/2014/main" id="{B026D0FB-902D-4FEC-A0E6-D3AD81FF3F6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2" r="1515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AdjustHandles="1" noChangeArrowheads="1" noChangeAspect="1" noChangeShapeType="1" noCrop="1" noEditPoints="1" noGrp="1" noMove="1" noResize="1" noRot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DFBFF4-B464-47FF-ADB9-5434D7F5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9" y="587199"/>
            <a:ext cx="5159705" cy="1311664"/>
          </a:xfrm>
        </p:spPr>
        <p:txBody>
          <a:bodyPr>
            <a:normAutofit/>
          </a:bodyPr>
          <a:lstStyle/>
          <a:p>
            <a:r>
              <a:rPr b="1" lang="it-IT">
                <a:solidFill>
                  <a:srgbClr val="000000"/>
                </a:solidFill>
              </a:rPr>
              <a:t>Disturbi del linguaggio (cont.)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8307C-9E12-47A4-8E49-AEA2591B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61" y="1983545"/>
            <a:ext cx="5159705" cy="4133941"/>
          </a:xfrm>
        </p:spPr>
        <p:txBody>
          <a:bodyPr anchor="ctr">
            <a:normAutofit fontScale="95899"/>
          </a:bodyPr>
          <a:lstStyle/>
          <a:p>
            <a:pPr algn="ctr" indent="0" marL="0">
              <a:buNone/>
            </a:pPr>
            <a:r>
              <a:rPr b="1" lang="it-IT">
                <a:solidFill>
                  <a:srgbClr val="0070C0"/>
                </a:solidFill>
              </a:rPr>
              <a:t>Afasia di Broca: </a:t>
            </a:r>
            <a:r>
              <a:rPr lang="it-IT" sz="2400">
                <a:solidFill>
                  <a:srgbClr val="000000"/>
                </a:solidFill>
              </a:rPr>
              <a:t>Conosciuta anche come afasia non fluida, questo disturbo del linguaggio si presenta quando il danno si verifica in o vicino all'area di Broca. Le persone con questo disturbo mostrano difficoltà a produrre parola, nonostante la maggior parte delle loro funzioni cognitive rimanga praticamente intatta.</a:t>
            </a:r>
            <a:endParaRPr dirty="0" lang="es-MX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0919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es language change the way our brains see the world? | Genetic ..." id="12296" name="Picture 8">
            <a:extLst>
              <a:ext uri="{FF2B5EF4-FFF2-40B4-BE49-F238E27FC236}">
                <a16:creationId xmlns:a16="http://schemas.microsoft.com/office/drawing/2014/main" id="{EF85CA39-1490-4C6B-9FAF-DE9D9CD67885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6" r="6109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AdjustHandles="1" noChangeArrowheads="1" noChangeAspect="1" noChangeShapeType="1" noCrop="1" noEditPoints="1" noGrp="1" noMove="1" noResize="1" noRot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F72A50-B60B-42C9-910B-6D6A9BE7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b="1" lang="it-IT">
                <a:solidFill>
                  <a:srgbClr val="000000"/>
                </a:solidFill>
              </a:rPr>
              <a:t>Disturbi del linguaggio (cont.)</a:t>
            </a:r>
            <a:endParaRPr lang="es-MX">
              <a:solidFill>
                <a:srgbClr val="0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10A59-0DA0-48E5-86C8-F6EFBB703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07" y="2589639"/>
            <a:ext cx="4706803" cy="3788830"/>
          </a:xfrm>
        </p:spPr>
        <p:txBody>
          <a:bodyPr anchor="ctr">
            <a:normAutofit fontScale="97798"/>
          </a:bodyPr>
          <a:lstStyle/>
          <a:p>
            <a:pPr algn="ctr" indent="0" marL="0">
              <a:buNone/>
            </a:pPr>
            <a:r>
              <a:rPr b="1" i="0" lang="it-IT">
                <a:solidFill>
                  <a:schemeClr val="accent1"/>
                </a:solidFill>
                <a:effectLst/>
                <a:latin charset="0" panose="020B0503030403020204" pitchFamily="34" typeface="Source Sans Pro"/>
              </a:rPr>
              <a:t>Afasia transcorticale motoria</a:t>
            </a:r>
            <a:r>
              <a:rPr i="0" lang="it-IT" sz="2400">
                <a:solidFill>
                  <a:srgbClr val="000000"/>
                </a:solidFill>
                <a:effectLst/>
                <a:latin charset="0" panose="020B0503030403020204" pitchFamily="34" typeface="Source Sans Pro"/>
              </a:rPr>
              <a:t>: Questa afasia manifesta problemi simili a quelli dell'afasia di Broca. La principale differenza risiede nel fatto che l'afasia transcorticale motoria presenta un deficit nella produzione della parola, soprattutto nell'avviare un discorso, nella spontaneità o nell'organizzazione di esso.</a:t>
            </a:r>
            <a:endParaRPr dirty="0" i="0" lang="es-MX" sz="2400">
              <a:solidFill>
                <a:srgbClr val="000000"/>
              </a:solidFill>
              <a:effectLst/>
              <a:latin charset="0" panose="020B0503030403020204" pitchFamily="34" typeface="Source Sans Pro"/>
            </a:endParaRPr>
          </a:p>
          <a:p>
            <a:pPr algn="just"/>
            <a:endParaRPr dirty="0" lang="es-MX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71737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FBFF4-B464-47FF-ADB9-5434D7F5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b="1" lang="it-IT"/>
              <a:t>Disturbi del linguaggio (cont.)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8307C-9E12-47A4-8E49-AEA2591B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8172"/>
          </a:bodyPr>
          <a:lstStyle/>
          <a:p>
            <a:pPr algn="just" indent="0" marL="0">
              <a:buNone/>
            </a:pPr>
            <a:r>
              <a:rPr b="1" lang="it-IT" sz="3200">
                <a:solidFill>
                  <a:srgbClr val="0070C0"/>
                </a:solidFill>
              </a:rPr>
              <a:t>Afasia di Wernicke: </a:t>
            </a:r>
            <a:r>
              <a:rPr lang="it-IT" sz="2400"/>
              <a:t>Gli individui con afasia di Wernicke sono in grado di produrre parola fluida. Tuttavia, la maggior parte delle frasi che producono mancano di coerenza. Inoltre, hanno difficoltà a capire ciò che le altre persone vogliono comunicare. Come nel caso dell'afasia di Broca, l'afasia di Wernicke si verifica quando il danno è nell'unione dei lobi temporale e parietale.</a:t>
            </a:r>
          </a:p>
          <a:p>
            <a:pPr algn="just"/>
            <a:endParaRPr dirty="0" lang="es-MX" sz="2400"/>
          </a:p>
        </p:txBody>
      </p:sp>
      <p:pic>
        <p:nvPicPr>
          <p:cNvPr descr="People think that logical people predominantly use the left side ..." id="7170" name="Picture 2">
            <a:extLst>
              <a:ext uri="{FF2B5EF4-FFF2-40B4-BE49-F238E27FC236}">
                <a16:creationId xmlns:a16="http://schemas.microsoft.com/office/drawing/2014/main" id="{A959E7AD-AAB6-45A3-B252-5B99DB6DBDE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l="2349" r="3614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4E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46599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FBFF4-B464-47FF-ADB9-5434D7F5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b="1" lang="it-IT" sz="4100"/>
              <a:t>Disturbi del linguaggio (cont.)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8307C-9E12-47A4-8E49-AEA2591B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just" indent="0" marL="0">
              <a:buNone/>
            </a:pPr>
            <a:r>
              <a:rPr b="1" lang="it-IT" sz="3600">
                <a:solidFill>
                  <a:srgbClr val="0070C0"/>
                </a:solidFill>
              </a:rPr>
              <a:t>Afasia di conduzione: </a:t>
            </a:r>
            <a:r>
              <a:rPr lang="it-IT"/>
              <a:t>Gli individui mostrano difficoltà a ripetere parole. Questo disturbo è raro e si verifica quando i rami del fascicolo arcuato sono danneggiati. La percezione uditiva rimane intatta e sono ancora in grado di produrre linguaggio coerente. Tuttavia, producono alcuni errori e hanno difficoltà a correggerli.</a:t>
            </a:r>
            <a:endParaRPr dirty="0" lang="es-MX"/>
          </a:p>
        </p:txBody>
      </p:sp>
      <p:pic>
        <p:nvPicPr>
          <p:cNvPr descr="Brain Myth: A person's personality displays a right-brain or left ..." id="9218" name="Picture 2">
            <a:extLst>
              <a:ext uri="{FF2B5EF4-FFF2-40B4-BE49-F238E27FC236}">
                <a16:creationId xmlns:a16="http://schemas.microsoft.com/office/drawing/2014/main" id="{890A202F-0738-42AD-AD19-DAF1F374126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l="9482" r="320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A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0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750</Words>
  <Application>Microsoft Office PowerPoint</Application>
  <PresentationFormat>Panorámica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Tema de Office</vt:lpstr>
      <vt:lpstr>Tema 6. Lenguaje y cognición </vt:lpstr>
      <vt:lpstr>El habla y el lenguaje</vt:lpstr>
      <vt:lpstr>El habla y el lenguaje</vt:lpstr>
      <vt:lpstr>El habla y el lenguaje (bases neurobiológicas)</vt:lpstr>
      <vt:lpstr>Trastornos del lenguaje</vt:lpstr>
      <vt:lpstr>Trastornos del lenguaje (cont.)</vt:lpstr>
      <vt:lpstr>Trastornos del lenguaje (cont.)</vt:lpstr>
      <vt:lpstr>Trastornos del lenguaje (cont.)</vt:lpstr>
      <vt:lpstr>Trastornos del lenguaje (cont.)</vt:lpstr>
      <vt:lpstr>Trastornos del lenguaje (cont.)</vt:lpstr>
      <vt:lpstr>Trastornos del lenguaje (cont.)</vt:lpstr>
      <vt:lpstr>Especialización hemisférica y lateralización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6. Lenguaje y cognición </dc:title>
  <dc:creator>Windows</dc:creator>
  <cp:lastModifiedBy>Windows</cp:lastModifiedBy>
  <cp:revision>2</cp:revision>
  <dcterms:created xsi:type="dcterms:W3CDTF">2020-04-12T07:16:36Z</dcterms:created>
  <dcterms:modified xsi:type="dcterms:W3CDTF">2020-04-12T07:21:05Z</dcterms:modified>
</cp:coreProperties>
</file>