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59" r:id="rId7"/>
    <p:sldId id="268" r:id="rId8"/>
    <p:sldId id="264" r:id="rId9"/>
    <p:sldId id="265" r:id="rId10"/>
    <p:sldId id="266" r:id="rId11"/>
    <p:sldId id="267" r:id="rId12"/>
    <p:sldId id="260"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F6F36-0EAD-4D6F-AC1E-1CE2C6D09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4159797-2324-41A3-A911-A15559822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D8A9039-1C4B-4743-9D47-C144217A52E9}"/>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5" name="Marcador de pie de página 4">
            <a:extLst>
              <a:ext uri="{FF2B5EF4-FFF2-40B4-BE49-F238E27FC236}">
                <a16:creationId xmlns:a16="http://schemas.microsoft.com/office/drawing/2014/main" id="{6B6755C9-BD6D-4F34-B91F-2EB4EB2796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99248A-ACB6-4C5A-8AD7-3F2807A5C374}"/>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48382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6844D-52AB-4517-86B0-F533E61D034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348ABCF-D78B-43E9-BA48-47D233B608B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C0FE889-FC26-4C23-82BE-188762C0143A}"/>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5" name="Marcador de pie de página 4">
            <a:extLst>
              <a:ext uri="{FF2B5EF4-FFF2-40B4-BE49-F238E27FC236}">
                <a16:creationId xmlns:a16="http://schemas.microsoft.com/office/drawing/2014/main" id="{483D4AB7-7ECA-4182-B1CD-490579D2BE6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6E477B-6907-473C-ACCA-9CB68351222C}"/>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26107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2687FF-CA53-40E5-814A-00AA6160FF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4C69691-54DF-4743-92C7-C09FC83DD6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FFD6EE0-4844-4E3D-AAF2-47478B8F280A}"/>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5" name="Marcador de pie de página 4">
            <a:extLst>
              <a:ext uri="{FF2B5EF4-FFF2-40B4-BE49-F238E27FC236}">
                <a16:creationId xmlns:a16="http://schemas.microsoft.com/office/drawing/2014/main" id="{577DD0DF-27FF-434F-9302-531942F6A67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938BF68-AE3F-46AD-8075-9587C8D02CDD}"/>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158676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1F22-AE93-4883-8090-E3738A63867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7BDAA3C-3EB4-4D80-9621-06B7D693F3E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6C91C29-34B0-45C2-BC3A-E2AB0EDCDE31}"/>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5" name="Marcador de pie de página 4">
            <a:extLst>
              <a:ext uri="{FF2B5EF4-FFF2-40B4-BE49-F238E27FC236}">
                <a16:creationId xmlns:a16="http://schemas.microsoft.com/office/drawing/2014/main" id="{DB450AFD-704D-40C8-A8E4-F14E372DE74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6BEDB48-8CA5-4BFA-86CA-A55C6C14CBC9}"/>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265177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54176-B62B-4182-850E-161D26873C3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A6C1E5-7BA6-4CCD-8AA4-B0DEB50B1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37C08C6-6E99-40DF-885C-7996877AF381}"/>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5" name="Marcador de pie de página 4">
            <a:extLst>
              <a:ext uri="{FF2B5EF4-FFF2-40B4-BE49-F238E27FC236}">
                <a16:creationId xmlns:a16="http://schemas.microsoft.com/office/drawing/2014/main" id="{C830D978-9169-4199-A9DF-96AAFC545F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991062-2833-4098-A0AF-342E770E821A}"/>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13981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D0D5E-309D-4C27-AFB1-229C862E85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F43556B-4070-4D63-92BD-5A17F49CB4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6842BEF-3534-4768-812E-94C5787B3EA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0971D78-D9A8-4339-A425-F9B25319CA06}"/>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6" name="Marcador de pie de página 5">
            <a:extLst>
              <a:ext uri="{FF2B5EF4-FFF2-40B4-BE49-F238E27FC236}">
                <a16:creationId xmlns:a16="http://schemas.microsoft.com/office/drawing/2014/main" id="{3B73B0C1-D2C3-4638-AB1B-A6118D3BB7A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0A1480A-24D7-4312-8EB4-7F1C726190EF}"/>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76819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C2290-4C40-429F-B0FE-DD447944467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257CC0C-BAEA-4B95-BC2E-84711F93A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19FF0F-E266-44F6-BC5D-64134DED43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D3FD66E-B534-45C0-9B84-F76FB1DE8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F51BE49-6278-46AE-BDED-35369E08C47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D22B354-8AD5-4F61-9256-6F2175AD57A0}"/>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8" name="Marcador de pie de página 7">
            <a:extLst>
              <a:ext uri="{FF2B5EF4-FFF2-40B4-BE49-F238E27FC236}">
                <a16:creationId xmlns:a16="http://schemas.microsoft.com/office/drawing/2014/main" id="{2BA4526F-8B47-4CF3-A32D-7CC5B84B0B5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BA80E99-E577-46FB-B164-4C4C194ACDA6}"/>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178959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49BFD-270C-4166-860C-8F932928E6C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4406AE8-5A3B-4EE4-B7A8-BF2520F2A240}"/>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4" name="Marcador de pie de página 3">
            <a:extLst>
              <a:ext uri="{FF2B5EF4-FFF2-40B4-BE49-F238E27FC236}">
                <a16:creationId xmlns:a16="http://schemas.microsoft.com/office/drawing/2014/main" id="{BC16E55B-C888-4B96-B42F-28C059DC2F0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3A1F921-FA37-4F4D-A6D7-03A2783C3FC4}"/>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379179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74662B-0709-4E65-A4D6-4BBB4AB70713}"/>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3" name="Marcador de pie de página 2">
            <a:extLst>
              <a:ext uri="{FF2B5EF4-FFF2-40B4-BE49-F238E27FC236}">
                <a16:creationId xmlns:a16="http://schemas.microsoft.com/office/drawing/2014/main" id="{719B8F31-8567-4F08-8D2F-6F20803954F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73535F2-5A3D-4BA3-A93A-4D1E9C185F23}"/>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398860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2CAF0-CB0E-4828-B0B4-905DE9DEC7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7733061-DE88-45F7-A6FF-9CD293F4E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A99B6C1-C518-4161-BC98-2D1FE1123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3D9B7C3-8B60-4B7D-8E46-AAAAC367129C}"/>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6" name="Marcador de pie de página 5">
            <a:extLst>
              <a:ext uri="{FF2B5EF4-FFF2-40B4-BE49-F238E27FC236}">
                <a16:creationId xmlns:a16="http://schemas.microsoft.com/office/drawing/2014/main" id="{F1F7A454-E188-4DB4-998B-D9DFC220FD1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873DC54-4018-4C95-A301-7B2F2B47143A}"/>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222457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8F3C7-5C10-4A09-995F-38F72EE17E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CB76401-EE61-4070-9484-B7ADE866CF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F49F61B-BC3B-4642-B88D-B389E4DC8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CE43CA-2F24-4811-8EAA-DD52ED76D808}"/>
              </a:ext>
            </a:extLst>
          </p:cNvPr>
          <p:cNvSpPr>
            <a:spLocks noGrp="1"/>
          </p:cNvSpPr>
          <p:nvPr>
            <p:ph type="dt" sz="half" idx="10"/>
          </p:nvPr>
        </p:nvSpPr>
        <p:spPr/>
        <p:txBody>
          <a:bodyPr/>
          <a:lstStyle/>
          <a:p>
            <a:fld id="{6A6C9AC0-A5F4-49BA-8B59-FAE1D3D1397C}" type="datetimeFigureOut">
              <a:rPr lang="es-MX" smtClean="0"/>
              <a:t>11/04/2020</a:t>
            </a:fld>
            <a:endParaRPr lang="es-MX"/>
          </a:p>
        </p:txBody>
      </p:sp>
      <p:sp>
        <p:nvSpPr>
          <p:cNvPr id="6" name="Marcador de pie de página 5">
            <a:extLst>
              <a:ext uri="{FF2B5EF4-FFF2-40B4-BE49-F238E27FC236}">
                <a16:creationId xmlns:a16="http://schemas.microsoft.com/office/drawing/2014/main" id="{458FC39D-ACE2-4436-8548-8684454CD78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B61B991-A2D0-43BC-861C-9F668AB6A664}"/>
              </a:ext>
            </a:extLst>
          </p:cNvPr>
          <p:cNvSpPr>
            <a:spLocks noGrp="1"/>
          </p:cNvSpPr>
          <p:nvPr>
            <p:ph type="sldNum" sz="quarter" idx="12"/>
          </p:nvPr>
        </p:nvSpPr>
        <p:spPr/>
        <p:txBody>
          <a:bodyPr/>
          <a:lstStyle/>
          <a:p>
            <a:fld id="{7AAB5197-26C9-4642-8278-532CB4C21FE7}" type="slidenum">
              <a:rPr lang="es-MX" smtClean="0"/>
              <a:t>‹Nº›</a:t>
            </a:fld>
            <a:endParaRPr lang="es-MX"/>
          </a:p>
        </p:txBody>
      </p:sp>
    </p:spTree>
    <p:extLst>
      <p:ext uri="{BB962C8B-B14F-4D97-AF65-F5344CB8AC3E}">
        <p14:creationId xmlns:p14="http://schemas.microsoft.com/office/powerpoint/2010/main" val="297909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37614E-5A95-4EA0-96D9-768F89FC1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2C43399-78F3-4B0E-8D3D-B54549A84D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2DC74A3-A40B-408E-824E-C97B6C0CE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C9AC0-A5F4-49BA-8B59-FAE1D3D1397C}" type="datetimeFigureOut">
              <a:rPr lang="es-MX" smtClean="0"/>
              <a:t>11/04/2020</a:t>
            </a:fld>
            <a:endParaRPr lang="es-MX"/>
          </a:p>
        </p:txBody>
      </p:sp>
      <p:sp>
        <p:nvSpPr>
          <p:cNvPr id="5" name="Marcador de pie de página 4">
            <a:extLst>
              <a:ext uri="{FF2B5EF4-FFF2-40B4-BE49-F238E27FC236}">
                <a16:creationId xmlns:a16="http://schemas.microsoft.com/office/drawing/2014/main" id="{2F72B0C1-1906-4779-9F7B-6B68BFBBC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BF35162-E65B-4CED-9EA7-459ECBA9A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B5197-26C9-4642-8278-532CB4C21FE7}" type="slidenum">
              <a:rPr lang="es-MX" smtClean="0"/>
              <a:t>‹Nº›</a:t>
            </a:fld>
            <a:endParaRPr lang="es-MX"/>
          </a:p>
        </p:txBody>
      </p:sp>
    </p:spTree>
    <p:extLst>
      <p:ext uri="{BB962C8B-B14F-4D97-AF65-F5344CB8AC3E}">
        <p14:creationId xmlns:p14="http://schemas.microsoft.com/office/powerpoint/2010/main" val="277733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3311C-D719-48F8-9146-859C8E7E8E56}"/>
              </a:ext>
            </a:extLst>
          </p:cNvPr>
          <p:cNvSpPr>
            <a:spLocks noGrp="1"/>
          </p:cNvSpPr>
          <p:nvPr>
            <p:ph type="title"/>
          </p:nvPr>
        </p:nvSpPr>
        <p:spPr>
          <a:xfrm>
            <a:off x="462766" y="649256"/>
            <a:ext cx="3923072" cy="3472578"/>
          </a:xfrm>
        </p:spPr>
        <p:txBody>
          <a:bodyPr>
            <a:normAutofit/>
          </a:bodyPr>
          <a:lstStyle/>
          <a:p>
            <a:r>
              <a:rPr lang="es-MX" sz="5400" b="1" dirty="0"/>
              <a:t>Tema 6.</a:t>
            </a:r>
            <a:br>
              <a:rPr lang="es-MX" sz="5400" b="1" dirty="0"/>
            </a:br>
            <a:r>
              <a:rPr lang="es-MX" sz="5400" b="1" dirty="0"/>
              <a:t>Lenguaje y cognición</a:t>
            </a:r>
            <a:br>
              <a:rPr lang="es-MX" sz="5400" b="1" dirty="0"/>
            </a:br>
            <a:endParaRPr lang="es-MX" sz="5400" b="1" dirty="0"/>
          </a:p>
        </p:txBody>
      </p:sp>
      <p:sp>
        <p:nvSpPr>
          <p:cNvPr id="3" name="Marcador de contenido 2">
            <a:extLst>
              <a:ext uri="{FF2B5EF4-FFF2-40B4-BE49-F238E27FC236}">
                <a16:creationId xmlns:a16="http://schemas.microsoft.com/office/drawing/2014/main" id="{599548ED-277A-4B42-8806-018101748C78}"/>
              </a:ext>
            </a:extLst>
          </p:cNvPr>
          <p:cNvSpPr>
            <a:spLocks noGrp="1"/>
          </p:cNvSpPr>
          <p:nvPr>
            <p:ph idx="1"/>
          </p:nvPr>
        </p:nvSpPr>
        <p:spPr>
          <a:xfrm>
            <a:off x="462766" y="4644298"/>
            <a:ext cx="3651466" cy="1676603"/>
          </a:xfrm>
        </p:spPr>
        <p:txBody>
          <a:bodyPr>
            <a:normAutofit/>
          </a:bodyPr>
          <a:lstStyle/>
          <a:p>
            <a:pPr marL="0" indent="0">
              <a:buNone/>
            </a:pPr>
            <a:r>
              <a:rPr lang="es-MX" sz="1800" dirty="0"/>
              <a:t>Licenciatura: Psicología</a:t>
            </a:r>
          </a:p>
          <a:p>
            <a:pPr marL="0" indent="0">
              <a:buNone/>
            </a:pPr>
            <a:r>
              <a:rPr lang="es-MX" sz="1800" dirty="0"/>
              <a:t>Materia: Psicobiología</a:t>
            </a:r>
          </a:p>
          <a:p>
            <a:pPr marL="0" indent="0">
              <a:buNone/>
            </a:pPr>
            <a:r>
              <a:rPr lang="es-MX" sz="1800" dirty="0"/>
              <a:t>Dra. Verónica Espinoza González</a:t>
            </a:r>
          </a:p>
        </p:txBody>
      </p:sp>
      <p:pic>
        <p:nvPicPr>
          <p:cNvPr id="1032" name="Picture 8" descr="Biohacking Your Brain's Health | Coursera">
            <a:extLst>
              <a:ext uri="{FF2B5EF4-FFF2-40B4-BE49-F238E27FC236}">
                <a16:creationId xmlns:a16="http://schemas.microsoft.com/office/drawing/2014/main" id="{651E923B-F5CF-4486-9A7B-A16CFA216D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199"/>
          <a:stretch/>
        </p:blipFill>
        <p:spPr bwMode="auto">
          <a:xfrm>
            <a:off x="4639056" y="1054"/>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2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A 3D MAP OF THE BRAIN SHOWS HOW WE UNDERSTAND LANGUAGE - ALPHATRAD ...">
            <a:extLst>
              <a:ext uri="{FF2B5EF4-FFF2-40B4-BE49-F238E27FC236}">
                <a16:creationId xmlns:a16="http://schemas.microsoft.com/office/drawing/2014/main" id="{3AC64E7F-4297-4976-A6A9-F03C7DD6F57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4846" r="15227"/>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073D3072-71DC-4B16-838E-8A989E7EE549}"/>
              </a:ext>
            </a:extLst>
          </p:cNvPr>
          <p:cNvSpPr>
            <a:spLocks noGrp="1"/>
          </p:cNvSpPr>
          <p:nvPr>
            <p:ph type="title"/>
          </p:nvPr>
        </p:nvSpPr>
        <p:spPr>
          <a:xfrm>
            <a:off x="804998" y="798445"/>
            <a:ext cx="4803636" cy="1311664"/>
          </a:xfrm>
        </p:spPr>
        <p:txBody>
          <a:bodyPr>
            <a:normAutofit/>
          </a:bodyPr>
          <a:lstStyle/>
          <a:p>
            <a:r>
              <a:rPr lang="es-MX" b="1" dirty="0">
                <a:solidFill>
                  <a:srgbClr val="000000"/>
                </a:solidFill>
              </a:rPr>
              <a:t>Trastornos del lenguaje (cont.)</a:t>
            </a:r>
            <a:endParaRPr lang="es-MX" dirty="0">
              <a:solidFill>
                <a:srgbClr val="000000"/>
              </a:solidFill>
            </a:endParaRPr>
          </a:p>
        </p:txBody>
      </p:sp>
      <p:sp>
        <p:nvSpPr>
          <p:cNvPr id="3" name="Marcador de contenido 2">
            <a:extLst>
              <a:ext uri="{FF2B5EF4-FFF2-40B4-BE49-F238E27FC236}">
                <a16:creationId xmlns:a16="http://schemas.microsoft.com/office/drawing/2014/main" id="{33B4AC9E-1894-42E0-828B-A0368EC226E2}"/>
              </a:ext>
            </a:extLst>
          </p:cNvPr>
          <p:cNvSpPr>
            <a:spLocks noGrp="1"/>
          </p:cNvSpPr>
          <p:nvPr>
            <p:ph idx="1"/>
          </p:nvPr>
        </p:nvSpPr>
        <p:spPr>
          <a:xfrm>
            <a:off x="436507" y="2270725"/>
            <a:ext cx="4706803" cy="3788830"/>
          </a:xfrm>
        </p:spPr>
        <p:txBody>
          <a:bodyPr anchor="ctr">
            <a:normAutofit/>
          </a:bodyPr>
          <a:lstStyle/>
          <a:p>
            <a:pPr marL="0" indent="0" algn="just">
              <a:buNone/>
            </a:pPr>
            <a:r>
              <a:rPr lang="es-ES" b="1" dirty="0">
                <a:solidFill>
                  <a:srgbClr val="0070C0"/>
                </a:solidFill>
              </a:rPr>
              <a:t>Afasia global: </a:t>
            </a:r>
            <a:r>
              <a:rPr lang="es-ES" dirty="0">
                <a:solidFill>
                  <a:srgbClr val="000000"/>
                </a:solidFill>
              </a:rPr>
              <a:t>Las personas que padecen de afasia global sufren de trastornos del habla severos, incluyendo problemas de fluidez y de comprensión; por lo que la comunicación está afectada de forma muy estricta.</a:t>
            </a:r>
            <a:endParaRPr lang="es-MX" dirty="0">
              <a:solidFill>
                <a:srgbClr val="000000"/>
              </a:solidFill>
            </a:endParaRPr>
          </a:p>
        </p:txBody>
      </p:sp>
    </p:spTree>
    <p:extLst>
      <p:ext uri="{BB962C8B-B14F-4D97-AF65-F5344CB8AC3E}">
        <p14:creationId xmlns:p14="http://schemas.microsoft.com/office/powerpoint/2010/main" val="364692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4A289-AC07-4C24-A119-DD8D47436B76}"/>
              </a:ext>
            </a:extLst>
          </p:cNvPr>
          <p:cNvSpPr>
            <a:spLocks noGrp="1"/>
          </p:cNvSpPr>
          <p:nvPr>
            <p:ph type="title"/>
          </p:nvPr>
        </p:nvSpPr>
        <p:spPr>
          <a:xfrm>
            <a:off x="4965430" y="629268"/>
            <a:ext cx="6586491" cy="1286160"/>
          </a:xfrm>
        </p:spPr>
        <p:txBody>
          <a:bodyPr anchor="b">
            <a:normAutofit fontScale="90000"/>
          </a:bodyPr>
          <a:lstStyle/>
          <a:p>
            <a:r>
              <a:rPr lang="es-MX" b="1" dirty="0">
                <a:solidFill>
                  <a:srgbClr val="000000"/>
                </a:solidFill>
              </a:rPr>
              <a:t>Trastornos del lenguaje (cont.)</a:t>
            </a:r>
            <a:endParaRPr lang="es-MX" dirty="0"/>
          </a:p>
        </p:txBody>
      </p:sp>
      <p:sp>
        <p:nvSpPr>
          <p:cNvPr id="3" name="Marcador de contenido 2">
            <a:extLst>
              <a:ext uri="{FF2B5EF4-FFF2-40B4-BE49-F238E27FC236}">
                <a16:creationId xmlns:a16="http://schemas.microsoft.com/office/drawing/2014/main" id="{4B9E1AE6-40D0-4EC3-81F7-3E63CA0CD829}"/>
              </a:ext>
            </a:extLst>
          </p:cNvPr>
          <p:cNvSpPr>
            <a:spLocks noGrp="1"/>
          </p:cNvSpPr>
          <p:nvPr>
            <p:ph idx="1"/>
          </p:nvPr>
        </p:nvSpPr>
        <p:spPr>
          <a:xfrm>
            <a:off x="4965431" y="2438400"/>
            <a:ext cx="6586489" cy="3785419"/>
          </a:xfrm>
        </p:spPr>
        <p:txBody>
          <a:bodyPr>
            <a:normAutofit/>
          </a:bodyPr>
          <a:lstStyle/>
          <a:p>
            <a:pPr marL="0" indent="0" algn="just">
              <a:buNone/>
            </a:pPr>
            <a:r>
              <a:rPr lang="es-MX" b="1" dirty="0">
                <a:solidFill>
                  <a:srgbClr val="0070C0"/>
                </a:solidFill>
              </a:rPr>
              <a:t>Afasia amnésica o anómica: </a:t>
            </a:r>
            <a:r>
              <a:rPr lang="es-ES" dirty="0"/>
              <a:t>Dado que la anomia es una característica común a las afasias fluidas, de Wernicke y afasia de conducción, solamente se hablará de afasia anómica cuando la dificultad de encontrar palabras de uso común aparezca de forma relativamente aislada.</a:t>
            </a:r>
            <a:endParaRPr lang="es-MX" dirty="0"/>
          </a:p>
        </p:txBody>
      </p:sp>
      <p:pic>
        <p:nvPicPr>
          <p:cNvPr id="4" name="Imagen 3">
            <a:extLst>
              <a:ext uri="{FF2B5EF4-FFF2-40B4-BE49-F238E27FC236}">
                <a16:creationId xmlns:a16="http://schemas.microsoft.com/office/drawing/2014/main" id="{652D415F-B6C4-42C3-8345-268F2EF9FCF7}"/>
              </a:ext>
            </a:extLst>
          </p:cNvPr>
          <p:cNvPicPr>
            <a:picLocks noChangeAspect="1"/>
          </p:cNvPicPr>
          <p:nvPr/>
        </p:nvPicPr>
        <p:blipFill rotWithShape="1">
          <a:blip r:embed="rId2"/>
          <a:srcRect l="21130" r="8743"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BD8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8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90A60E-6CAC-4BE2-8705-D1C1E0E56D6B}"/>
              </a:ext>
            </a:extLst>
          </p:cNvPr>
          <p:cNvSpPr>
            <a:spLocks noGrp="1"/>
          </p:cNvSpPr>
          <p:nvPr>
            <p:ph type="title"/>
          </p:nvPr>
        </p:nvSpPr>
        <p:spPr>
          <a:xfrm>
            <a:off x="589560" y="856180"/>
            <a:ext cx="4560584" cy="1128068"/>
          </a:xfrm>
        </p:spPr>
        <p:txBody>
          <a:bodyPr anchor="ctr">
            <a:normAutofit/>
          </a:bodyPr>
          <a:lstStyle/>
          <a:p>
            <a:r>
              <a:rPr lang="es-MX" sz="3100" b="1" dirty="0"/>
              <a:t>Especialización hemisférica y lateralización</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2C33F03-F78C-484A-9893-F86D72D7F336}"/>
              </a:ext>
            </a:extLst>
          </p:cNvPr>
          <p:cNvSpPr>
            <a:spLocks noGrp="1"/>
          </p:cNvSpPr>
          <p:nvPr>
            <p:ph idx="1"/>
          </p:nvPr>
        </p:nvSpPr>
        <p:spPr>
          <a:xfrm>
            <a:off x="608002" y="2750207"/>
            <a:ext cx="4559425" cy="3979585"/>
          </a:xfrm>
        </p:spPr>
        <p:txBody>
          <a:bodyPr anchor="ctr">
            <a:normAutofit fontScale="92500" lnSpcReduction="10000"/>
          </a:bodyPr>
          <a:lstStyle/>
          <a:p>
            <a:pPr marL="0" indent="0" algn="just">
              <a:buNone/>
            </a:pPr>
            <a:r>
              <a:rPr lang="es-ES" sz="2400" dirty="0"/>
              <a:t>El término </a:t>
            </a:r>
            <a:r>
              <a:rPr lang="es-ES" dirty="0">
                <a:solidFill>
                  <a:srgbClr val="0070C0"/>
                </a:solidFill>
              </a:rPr>
              <a:t>lateralización del lenguaje </a:t>
            </a:r>
            <a:r>
              <a:rPr lang="es-ES" sz="2400" dirty="0"/>
              <a:t>alude al hecho de que la mayor parte de las estructuras neuronales implicadas en el procesamiento de estímulos lingüísticos están situadas en el </a:t>
            </a:r>
            <a:r>
              <a:rPr lang="es-ES" sz="2400" b="1" dirty="0"/>
              <a:t>hemisferio cerebral izquierdo</a:t>
            </a:r>
            <a:r>
              <a:rPr lang="es-ES" sz="2400" dirty="0"/>
              <a:t>. </a:t>
            </a:r>
          </a:p>
          <a:p>
            <a:pPr marL="0" indent="0" algn="just">
              <a:buNone/>
            </a:pPr>
            <a:r>
              <a:rPr lang="es-ES" sz="2400" dirty="0"/>
              <a:t>Entre ellas, por ejemplo, se encuentran el </a:t>
            </a:r>
            <a:r>
              <a:rPr lang="es-ES" sz="2400" b="1" dirty="0">
                <a:solidFill>
                  <a:srgbClr val="00B050"/>
                </a:solidFill>
              </a:rPr>
              <a:t>área de Broca</a:t>
            </a:r>
            <a:r>
              <a:rPr lang="es-ES" sz="2400" dirty="0"/>
              <a:t>, situada en el lóbulo frontal inferior, y el </a:t>
            </a:r>
            <a:r>
              <a:rPr lang="es-ES" sz="2400" b="1" dirty="0">
                <a:solidFill>
                  <a:schemeClr val="accent2">
                    <a:lumMod val="75000"/>
                  </a:schemeClr>
                </a:solidFill>
              </a:rPr>
              <a:t>área de Wernicke</a:t>
            </a:r>
            <a:r>
              <a:rPr lang="es-ES" sz="2400" dirty="0"/>
              <a:t>, localizada en la confluencia de los </a:t>
            </a:r>
            <a:r>
              <a:rPr lang="es-ES" sz="2400" b="1" dirty="0"/>
              <a:t>lóbulos parietal y temporal.</a:t>
            </a:r>
          </a:p>
          <a:p>
            <a:pPr algn="just"/>
            <a:endParaRPr lang="es-ES" sz="2400" dirty="0"/>
          </a:p>
          <a:p>
            <a:pPr marL="0" indent="0" algn="just">
              <a:buNone/>
            </a:pPr>
            <a:endParaRPr lang="es-MX" sz="24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ain science: What's the difference between the left and right ...">
            <a:extLst>
              <a:ext uri="{FF2B5EF4-FFF2-40B4-BE49-F238E27FC236}">
                <a16:creationId xmlns:a16="http://schemas.microsoft.com/office/drawing/2014/main" id="{3655E6FE-3DC4-458C-A353-D333485A95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8" r="14619"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9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0FBDB1-90DA-4863-9F69-372F0DFBF53F}"/>
              </a:ext>
            </a:extLst>
          </p:cNvPr>
          <p:cNvSpPr>
            <a:spLocks noGrp="1"/>
          </p:cNvSpPr>
          <p:nvPr>
            <p:ph type="title"/>
          </p:nvPr>
        </p:nvSpPr>
        <p:spPr>
          <a:xfrm>
            <a:off x="589560" y="856180"/>
            <a:ext cx="4560584" cy="1128068"/>
          </a:xfrm>
        </p:spPr>
        <p:txBody>
          <a:bodyPr anchor="ctr">
            <a:normAutofit/>
          </a:bodyPr>
          <a:lstStyle/>
          <a:p>
            <a:r>
              <a:rPr lang="es-MX" sz="4000" b="1"/>
              <a:t>El habla y el lenguaje</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E1625C1-C66F-4294-BAB5-04E8FA99A370}"/>
              </a:ext>
            </a:extLst>
          </p:cNvPr>
          <p:cNvSpPr>
            <a:spLocks noGrp="1"/>
          </p:cNvSpPr>
          <p:nvPr>
            <p:ph idx="1"/>
          </p:nvPr>
        </p:nvSpPr>
        <p:spPr>
          <a:xfrm>
            <a:off x="590719" y="2330505"/>
            <a:ext cx="4559425" cy="3979585"/>
          </a:xfrm>
        </p:spPr>
        <p:txBody>
          <a:bodyPr anchor="ctr">
            <a:normAutofit/>
          </a:bodyPr>
          <a:lstStyle/>
          <a:p>
            <a:pPr marL="0" indent="0" algn="just">
              <a:buNone/>
            </a:pPr>
            <a:r>
              <a:rPr lang="es-ES" sz="2400" dirty="0"/>
              <a:t>La</a:t>
            </a:r>
            <a:r>
              <a:rPr lang="es-ES" sz="3200" b="1" dirty="0">
                <a:solidFill>
                  <a:srgbClr val="7030A0"/>
                </a:solidFill>
              </a:rPr>
              <a:t> comunicación </a:t>
            </a:r>
            <a:r>
              <a:rPr lang="es-ES" sz="2400" dirty="0"/>
              <a:t>es el intercambio de información entre dos o más personas y constituye un aspecto fundamental en la vida de todos. </a:t>
            </a:r>
          </a:p>
          <a:p>
            <a:pPr marL="0" indent="0" algn="just">
              <a:buNone/>
            </a:pPr>
            <a:r>
              <a:rPr lang="es-ES" sz="2400" dirty="0"/>
              <a:t>Casi se podría decir que las personas viven en la medida que se comunican entre ellas. Desde que nace, el niño se comunica con su madre, y su madre con él. </a:t>
            </a:r>
          </a:p>
          <a:p>
            <a:pPr marL="0" indent="0" algn="just">
              <a:buNone/>
            </a:pPr>
            <a:endParaRPr lang="es-ES"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a Simple Change in Sales Language Affects Your Bottom Line ...">
            <a:extLst>
              <a:ext uri="{FF2B5EF4-FFF2-40B4-BE49-F238E27FC236}">
                <a16:creationId xmlns:a16="http://schemas.microsoft.com/office/drawing/2014/main" id="{C3AEF5F5-4F96-46C0-81D3-66D3F77992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83" r="2321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32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C2DA9-867E-4812-99F1-BDC43E100090}"/>
              </a:ext>
            </a:extLst>
          </p:cNvPr>
          <p:cNvSpPr>
            <a:spLocks noGrp="1"/>
          </p:cNvSpPr>
          <p:nvPr>
            <p:ph type="title"/>
          </p:nvPr>
        </p:nvSpPr>
        <p:spPr>
          <a:xfrm>
            <a:off x="4965430" y="629268"/>
            <a:ext cx="6586491" cy="1286160"/>
          </a:xfrm>
        </p:spPr>
        <p:txBody>
          <a:bodyPr anchor="b">
            <a:normAutofit/>
          </a:bodyPr>
          <a:lstStyle/>
          <a:p>
            <a:r>
              <a:rPr lang="es-MX" b="1" dirty="0"/>
              <a:t>El habla y el lenguaje</a:t>
            </a:r>
          </a:p>
        </p:txBody>
      </p:sp>
      <p:sp>
        <p:nvSpPr>
          <p:cNvPr id="3" name="Marcador de contenido 2">
            <a:extLst>
              <a:ext uri="{FF2B5EF4-FFF2-40B4-BE49-F238E27FC236}">
                <a16:creationId xmlns:a16="http://schemas.microsoft.com/office/drawing/2014/main" id="{C0D44533-5830-4EA9-BF46-4FD485772D8B}"/>
              </a:ext>
            </a:extLst>
          </p:cNvPr>
          <p:cNvSpPr>
            <a:spLocks noGrp="1"/>
          </p:cNvSpPr>
          <p:nvPr>
            <p:ph idx="1"/>
          </p:nvPr>
        </p:nvSpPr>
        <p:spPr>
          <a:xfrm>
            <a:off x="4965431" y="2438400"/>
            <a:ext cx="6586489" cy="3785419"/>
          </a:xfrm>
        </p:spPr>
        <p:txBody>
          <a:bodyPr>
            <a:normAutofit lnSpcReduction="10000"/>
          </a:bodyPr>
          <a:lstStyle/>
          <a:p>
            <a:pPr marL="0" indent="0" algn="just">
              <a:buNone/>
            </a:pPr>
            <a:r>
              <a:rPr lang="es-ES" sz="1800" dirty="0"/>
              <a:t>El </a:t>
            </a:r>
            <a:r>
              <a:rPr lang="es-ES" sz="2400" b="1" dirty="0">
                <a:solidFill>
                  <a:srgbClr val="00B050"/>
                </a:solidFill>
              </a:rPr>
              <a:t>proceso del lenguaje </a:t>
            </a:r>
            <a:r>
              <a:rPr lang="es-ES" sz="1800" dirty="0"/>
              <a:t>se refiere a la manera en la que los seres vivos utilizan símbolos para comunicar ideas y sentimientos, y cómo es que dicha comunicación es procesada y entendida por el cerebro.</a:t>
            </a:r>
          </a:p>
          <a:p>
            <a:pPr marL="0" indent="0" algn="just">
              <a:buNone/>
            </a:pPr>
            <a:endParaRPr lang="es-ES" sz="1800" dirty="0"/>
          </a:p>
          <a:p>
            <a:pPr marL="0" indent="0" algn="just">
              <a:buNone/>
            </a:pPr>
            <a:r>
              <a:rPr lang="es-ES" sz="1800" dirty="0"/>
              <a:t>La </a:t>
            </a:r>
            <a:r>
              <a:rPr lang="es-ES" sz="2400" b="1" dirty="0">
                <a:solidFill>
                  <a:srgbClr val="002060"/>
                </a:solidFill>
              </a:rPr>
              <a:t>mayoría de las teorías </a:t>
            </a:r>
            <a:r>
              <a:rPr lang="es-ES" sz="1800" dirty="0"/>
              <a:t>consideran que este proceso es llevado a cabo completamente por el cerebro. </a:t>
            </a:r>
          </a:p>
          <a:p>
            <a:pPr marL="0" indent="0" algn="just">
              <a:buNone/>
            </a:pPr>
            <a:endParaRPr lang="es-ES" sz="1800" dirty="0"/>
          </a:p>
          <a:p>
            <a:pPr marL="0" indent="0" algn="just">
              <a:buNone/>
            </a:pPr>
            <a:r>
              <a:rPr lang="es-ES" sz="1800" dirty="0"/>
              <a:t>El </a:t>
            </a:r>
            <a:r>
              <a:rPr lang="es-ES" sz="1800" b="1" dirty="0">
                <a:solidFill>
                  <a:srgbClr val="FF0000"/>
                </a:solidFill>
              </a:rPr>
              <a:t>l</a:t>
            </a:r>
            <a:r>
              <a:rPr lang="es-ES" sz="2400" b="1" dirty="0">
                <a:solidFill>
                  <a:srgbClr val="FF0000"/>
                </a:solidFill>
              </a:rPr>
              <a:t>enguaje</a:t>
            </a:r>
            <a:r>
              <a:rPr lang="es-ES" sz="1800" b="1" dirty="0"/>
              <a:t> </a:t>
            </a:r>
            <a:r>
              <a:rPr lang="es-ES" sz="1800" dirty="0"/>
              <a:t>es considerado como una de las habilidades más características de los seres humanos, posiblemente la más importante. Sin embargo, aún se sabe muy poco acerca de ella, por lo que representa una gran oportunidad en materia de investigación.</a:t>
            </a:r>
            <a:endParaRPr lang="es-MX" sz="1800" dirty="0"/>
          </a:p>
        </p:txBody>
      </p:sp>
      <p:pic>
        <p:nvPicPr>
          <p:cNvPr id="3076" name="Picture 4" descr="Brain Mapping the English Language | Time">
            <a:extLst>
              <a:ext uri="{FF2B5EF4-FFF2-40B4-BE49-F238E27FC236}">
                <a16:creationId xmlns:a16="http://schemas.microsoft.com/office/drawing/2014/main" id="{D257A274-0D10-4EDF-966F-C9A85A5134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10" r="1909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5D9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7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C2DA9-867E-4812-99F1-BDC43E100090}"/>
              </a:ext>
            </a:extLst>
          </p:cNvPr>
          <p:cNvSpPr>
            <a:spLocks noGrp="1"/>
          </p:cNvSpPr>
          <p:nvPr>
            <p:ph type="title"/>
          </p:nvPr>
        </p:nvSpPr>
        <p:spPr>
          <a:xfrm>
            <a:off x="655320" y="365125"/>
            <a:ext cx="5120114" cy="1692794"/>
          </a:xfrm>
        </p:spPr>
        <p:txBody>
          <a:bodyPr>
            <a:normAutofit/>
          </a:bodyPr>
          <a:lstStyle/>
          <a:p>
            <a:r>
              <a:rPr lang="es-MX" sz="4100" b="1"/>
              <a:t>El habla y el lenguaje (bases neurobiológicas)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0D44533-5830-4EA9-BF46-4FD485772D8B}"/>
              </a:ext>
            </a:extLst>
          </p:cNvPr>
          <p:cNvSpPr>
            <a:spLocks noGrp="1"/>
          </p:cNvSpPr>
          <p:nvPr>
            <p:ph idx="1"/>
          </p:nvPr>
        </p:nvSpPr>
        <p:spPr>
          <a:xfrm>
            <a:off x="295423" y="2316480"/>
            <a:ext cx="5583426" cy="4434953"/>
          </a:xfrm>
        </p:spPr>
        <p:txBody>
          <a:bodyPr>
            <a:normAutofit fontScale="92500" lnSpcReduction="20000"/>
          </a:bodyPr>
          <a:lstStyle/>
          <a:p>
            <a:pPr marL="0" indent="0" algn="just">
              <a:buNone/>
            </a:pPr>
            <a:endParaRPr lang="es-ES" sz="2400" dirty="0"/>
          </a:p>
          <a:p>
            <a:pPr marL="0" indent="0" algn="just">
              <a:buNone/>
            </a:pPr>
            <a:r>
              <a:rPr lang="es-ES" sz="2400" dirty="0"/>
              <a:t>Existen </a:t>
            </a:r>
            <a:r>
              <a:rPr lang="es-ES" b="1" dirty="0">
                <a:solidFill>
                  <a:schemeClr val="accent4">
                    <a:lumMod val="75000"/>
                  </a:schemeClr>
                </a:solidFill>
              </a:rPr>
              <a:t>dos áreas bien identificadas</a:t>
            </a:r>
            <a:r>
              <a:rPr lang="es-ES" sz="2400" dirty="0"/>
              <a:t>, las cuales son consideradas vitales para la comunicación humana: </a:t>
            </a:r>
            <a:r>
              <a:rPr lang="es-ES" sz="2400" b="1" dirty="0">
                <a:solidFill>
                  <a:srgbClr val="7030A0"/>
                </a:solidFill>
              </a:rPr>
              <a:t>el área de Wernicke </a:t>
            </a:r>
            <a:r>
              <a:rPr lang="es-ES" sz="2400" dirty="0">
                <a:solidFill>
                  <a:srgbClr val="0070C0"/>
                </a:solidFill>
              </a:rPr>
              <a:t>y </a:t>
            </a:r>
            <a:r>
              <a:rPr lang="es-ES" sz="2400" b="1" dirty="0">
                <a:solidFill>
                  <a:srgbClr val="0070C0"/>
                </a:solidFill>
              </a:rPr>
              <a:t>el área de Broca</a:t>
            </a:r>
            <a:r>
              <a:rPr lang="es-ES" sz="2400" dirty="0">
                <a:solidFill>
                  <a:srgbClr val="0070C0"/>
                </a:solidFill>
              </a:rPr>
              <a:t>.</a:t>
            </a:r>
            <a:r>
              <a:rPr lang="es-ES" sz="2400" dirty="0"/>
              <a:t> Estas áreas están localizadas en el </a:t>
            </a:r>
            <a:r>
              <a:rPr lang="es-ES" sz="2400" b="1" dirty="0">
                <a:solidFill>
                  <a:srgbClr val="FF0000"/>
                </a:solidFill>
              </a:rPr>
              <a:t>hemisferio dominante </a:t>
            </a:r>
            <a:r>
              <a:rPr lang="es-ES" sz="2400" dirty="0"/>
              <a:t>(que es el izquierdo en el 97% de las personas) y son consideradas las más importantes en cuanto a procesamiento de lenguaje. </a:t>
            </a:r>
          </a:p>
          <a:p>
            <a:pPr marL="0" indent="0" algn="just">
              <a:buNone/>
            </a:pPr>
            <a:endParaRPr lang="es-ES" sz="2400" dirty="0"/>
          </a:p>
          <a:p>
            <a:pPr marL="0" indent="0" algn="just">
              <a:buNone/>
            </a:pPr>
            <a:r>
              <a:rPr lang="es-ES" sz="2400" dirty="0"/>
              <a:t>Sin embargo, el hemisferio </a:t>
            </a:r>
            <a:r>
              <a:rPr lang="es-ES" sz="2400" b="1" dirty="0">
                <a:solidFill>
                  <a:schemeClr val="accent5">
                    <a:lumMod val="75000"/>
                  </a:schemeClr>
                </a:solidFill>
              </a:rPr>
              <a:t>no dominante </a:t>
            </a:r>
            <a:r>
              <a:rPr lang="es-ES" sz="2400" dirty="0"/>
              <a:t>también participa </a:t>
            </a:r>
            <a:r>
              <a:rPr lang="es-ES" sz="2400" b="1" dirty="0">
                <a:solidFill>
                  <a:schemeClr val="accent2">
                    <a:lumMod val="75000"/>
                  </a:schemeClr>
                </a:solidFill>
              </a:rPr>
              <a:t>en el lenguaje,</a:t>
            </a:r>
            <a:r>
              <a:rPr lang="es-ES" sz="2400" dirty="0">
                <a:solidFill>
                  <a:schemeClr val="accent2">
                    <a:lumMod val="75000"/>
                  </a:schemeClr>
                </a:solidFill>
              </a:rPr>
              <a:t> </a:t>
            </a:r>
            <a:r>
              <a:rPr lang="es-ES" sz="2400" dirty="0"/>
              <a:t>aunque existen cuestionamientos acerca del nivel de participación de las áreas localizadas en dicho hemisferio.</a:t>
            </a:r>
            <a:endParaRPr lang="es-MX" sz="2400" dirty="0"/>
          </a:p>
        </p:txBody>
      </p:sp>
      <p:pic>
        <p:nvPicPr>
          <p:cNvPr id="4098" name="Picture 2" descr="Can We Decipher the Language of the Brain? - Scientific American">
            <a:extLst>
              <a:ext uri="{FF2B5EF4-FFF2-40B4-BE49-F238E27FC236}">
                <a16:creationId xmlns:a16="http://schemas.microsoft.com/office/drawing/2014/main" id="{12A133F4-B79A-4E1C-95FA-DED454B87D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01" r="25348" b="-2"/>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3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rain Doodle Concept About Creative Right Side And Logical Left ...">
            <a:extLst>
              <a:ext uri="{FF2B5EF4-FFF2-40B4-BE49-F238E27FC236}">
                <a16:creationId xmlns:a16="http://schemas.microsoft.com/office/drawing/2014/main" id="{2888D1E7-1509-45E9-AE47-9B0F04186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3" b="935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F2DFBFF4-B464-47FF-ADB9-5434D7F532CD}"/>
              </a:ext>
            </a:extLst>
          </p:cNvPr>
          <p:cNvSpPr>
            <a:spLocks noGrp="1"/>
          </p:cNvSpPr>
          <p:nvPr>
            <p:ph type="title"/>
          </p:nvPr>
        </p:nvSpPr>
        <p:spPr>
          <a:xfrm>
            <a:off x="709448" y="1913950"/>
            <a:ext cx="4204137" cy="1342754"/>
          </a:xfrm>
        </p:spPr>
        <p:txBody>
          <a:bodyPr>
            <a:normAutofit/>
          </a:bodyPr>
          <a:lstStyle/>
          <a:p>
            <a:pPr algn="ctr"/>
            <a:r>
              <a:rPr lang="es-MX" sz="3600" b="1"/>
              <a:t>Trastornos del lenguaje</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F28307C-9E12-47A4-8E49-AEA2591B1D80}"/>
              </a:ext>
            </a:extLst>
          </p:cNvPr>
          <p:cNvSpPr>
            <a:spLocks noGrp="1"/>
          </p:cNvSpPr>
          <p:nvPr>
            <p:ph idx="1"/>
          </p:nvPr>
        </p:nvSpPr>
        <p:spPr>
          <a:xfrm>
            <a:off x="515005" y="3728693"/>
            <a:ext cx="4593021" cy="2619839"/>
          </a:xfrm>
        </p:spPr>
        <p:txBody>
          <a:bodyPr anchor="ctr">
            <a:normAutofit/>
          </a:bodyPr>
          <a:lstStyle/>
          <a:p>
            <a:pPr marL="0" indent="0" algn="ctr">
              <a:buNone/>
            </a:pPr>
            <a:r>
              <a:rPr lang="es-ES" sz="2400" dirty="0"/>
              <a:t>Los </a:t>
            </a:r>
            <a:r>
              <a:rPr lang="es-ES" b="1" dirty="0">
                <a:solidFill>
                  <a:srgbClr val="FF0000"/>
                </a:solidFill>
              </a:rPr>
              <a:t>trastornos del lenguaje </a:t>
            </a:r>
            <a:r>
              <a:rPr lang="es-ES" sz="2400" dirty="0"/>
              <a:t>que se asocian a fallas en la actividad cerebral son llamados </a:t>
            </a:r>
            <a:r>
              <a:rPr lang="es-ES" sz="3200" b="1" dirty="0">
                <a:solidFill>
                  <a:srgbClr val="0070C0"/>
                </a:solidFill>
              </a:rPr>
              <a:t>afasias. </a:t>
            </a:r>
            <a:r>
              <a:rPr lang="es-ES" sz="2400" dirty="0"/>
              <a:t>Dependiendo del lugar en donde sucedió el daño, las afasias pueden presentar diferencias.</a:t>
            </a:r>
          </a:p>
          <a:p>
            <a:pPr marL="0" indent="0" algn="ctr">
              <a:buNone/>
            </a:pPr>
            <a:endParaRPr lang="es-ES" sz="1800" dirty="0"/>
          </a:p>
          <a:p>
            <a:pPr algn="ctr"/>
            <a:endParaRPr lang="es-MX" sz="1800" dirty="0"/>
          </a:p>
        </p:txBody>
      </p:sp>
    </p:spTree>
    <p:extLst>
      <p:ext uri="{BB962C8B-B14F-4D97-AF65-F5344CB8AC3E}">
        <p14:creationId xmlns:p14="http://schemas.microsoft.com/office/powerpoint/2010/main" val="321912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rain flexibility can help infant stroke victims learn language ...">
            <a:extLst>
              <a:ext uri="{FF2B5EF4-FFF2-40B4-BE49-F238E27FC236}">
                <a16:creationId xmlns:a16="http://schemas.microsoft.com/office/drawing/2014/main" id="{B026D0FB-902D-4FEC-A0E6-D3AD81FF3F6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2402" r="1515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F2DFBFF4-B464-47FF-ADB9-5434D7F532CD}"/>
              </a:ext>
            </a:extLst>
          </p:cNvPr>
          <p:cNvSpPr>
            <a:spLocks noGrp="1"/>
          </p:cNvSpPr>
          <p:nvPr>
            <p:ph type="title"/>
          </p:nvPr>
        </p:nvSpPr>
        <p:spPr>
          <a:xfrm>
            <a:off x="513599" y="587199"/>
            <a:ext cx="5159705" cy="1311664"/>
          </a:xfrm>
        </p:spPr>
        <p:txBody>
          <a:bodyPr>
            <a:normAutofit/>
          </a:bodyPr>
          <a:lstStyle/>
          <a:p>
            <a:r>
              <a:rPr lang="es-MX" b="1" dirty="0">
                <a:solidFill>
                  <a:srgbClr val="000000"/>
                </a:solidFill>
              </a:rPr>
              <a:t>Trastornos del lenguaje (cont.)</a:t>
            </a:r>
          </a:p>
        </p:txBody>
      </p:sp>
      <p:sp>
        <p:nvSpPr>
          <p:cNvPr id="3" name="Marcador de contenido 2">
            <a:extLst>
              <a:ext uri="{FF2B5EF4-FFF2-40B4-BE49-F238E27FC236}">
                <a16:creationId xmlns:a16="http://schemas.microsoft.com/office/drawing/2014/main" id="{2F28307C-9E12-47A4-8E49-AEA2591B1D80}"/>
              </a:ext>
            </a:extLst>
          </p:cNvPr>
          <p:cNvSpPr>
            <a:spLocks noGrp="1"/>
          </p:cNvSpPr>
          <p:nvPr>
            <p:ph idx="1"/>
          </p:nvPr>
        </p:nvSpPr>
        <p:spPr>
          <a:xfrm>
            <a:off x="389361" y="1983545"/>
            <a:ext cx="5159705" cy="4133941"/>
          </a:xfrm>
        </p:spPr>
        <p:txBody>
          <a:bodyPr anchor="ctr">
            <a:normAutofit/>
          </a:bodyPr>
          <a:lstStyle/>
          <a:p>
            <a:pPr marL="0" indent="0" algn="ctr">
              <a:buNone/>
            </a:pPr>
            <a:r>
              <a:rPr lang="es-ES" b="1" dirty="0">
                <a:solidFill>
                  <a:srgbClr val="0070C0"/>
                </a:solidFill>
              </a:rPr>
              <a:t>Afasia de Broca: </a:t>
            </a:r>
            <a:r>
              <a:rPr lang="es-ES" sz="2400" dirty="0">
                <a:solidFill>
                  <a:srgbClr val="000000"/>
                </a:solidFill>
              </a:rPr>
              <a:t>Conocida también como afasia no fluida, este desorden de lenguaje se presenta cuando el daño ocurre en o cerca del área de Broca. Personas con este desorden muestran dificultad en producir habla, a pesar de que la mayoría de sus funciones cognitivas se mantienen prácticamente intactas. </a:t>
            </a:r>
            <a:endParaRPr lang="es-MX" sz="2400" dirty="0">
              <a:solidFill>
                <a:srgbClr val="000000"/>
              </a:solidFill>
            </a:endParaRPr>
          </a:p>
        </p:txBody>
      </p:sp>
    </p:spTree>
    <p:extLst>
      <p:ext uri="{BB962C8B-B14F-4D97-AF65-F5344CB8AC3E}">
        <p14:creationId xmlns:p14="http://schemas.microsoft.com/office/powerpoint/2010/main" val="382290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6" name="Picture 8" descr="Does language change the way our brains see the world? | Genetic ...">
            <a:extLst>
              <a:ext uri="{FF2B5EF4-FFF2-40B4-BE49-F238E27FC236}">
                <a16:creationId xmlns:a16="http://schemas.microsoft.com/office/drawing/2014/main" id="{EF85CA39-1490-4C6B-9FAF-DE9D9CD6788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4476" r="610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79F72A50-B60B-42C9-910B-6D6A9BE79067}"/>
              </a:ext>
            </a:extLst>
          </p:cNvPr>
          <p:cNvSpPr>
            <a:spLocks noGrp="1"/>
          </p:cNvSpPr>
          <p:nvPr>
            <p:ph type="title"/>
          </p:nvPr>
        </p:nvSpPr>
        <p:spPr>
          <a:xfrm>
            <a:off x="804998" y="798445"/>
            <a:ext cx="4803636" cy="1311664"/>
          </a:xfrm>
        </p:spPr>
        <p:txBody>
          <a:bodyPr>
            <a:normAutofit/>
          </a:bodyPr>
          <a:lstStyle/>
          <a:p>
            <a:r>
              <a:rPr lang="es-MX" b="1">
                <a:solidFill>
                  <a:srgbClr val="000000"/>
                </a:solidFill>
              </a:rPr>
              <a:t>Trastornos del lenguaje (cont.)</a:t>
            </a:r>
            <a:endParaRPr lang="es-MX">
              <a:solidFill>
                <a:srgbClr val="000000"/>
              </a:solidFill>
            </a:endParaRPr>
          </a:p>
        </p:txBody>
      </p:sp>
      <p:sp>
        <p:nvSpPr>
          <p:cNvPr id="3" name="Marcador de contenido 2">
            <a:extLst>
              <a:ext uri="{FF2B5EF4-FFF2-40B4-BE49-F238E27FC236}">
                <a16:creationId xmlns:a16="http://schemas.microsoft.com/office/drawing/2014/main" id="{EFC10A59-0DA0-48E5-86C8-F6EFBB703BB8}"/>
              </a:ext>
            </a:extLst>
          </p:cNvPr>
          <p:cNvSpPr>
            <a:spLocks noGrp="1"/>
          </p:cNvSpPr>
          <p:nvPr>
            <p:ph idx="1"/>
          </p:nvPr>
        </p:nvSpPr>
        <p:spPr>
          <a:xfrm>
            <a:off x="436507" y="2589639"/>
            <a:ext cx="4706803" cy="3788830"/>
          </a:xfrm>
        </p:spPr>
        <p:txBody>
          <a:bodyPr anchor="ctr">
            <a:normAutofit/>
          </a:bodyPr>
          <a:lstStyle/>
          <a:p>
            <a:pPr marL="0" indent="0" algn="ctr">
              <a:buNone/>
            </a:pPr>
            <a:r>
              <a:rPr lang="es-MX" b="1" i="0" dirty="0">
                <a:solidFill>
                  <a:schemeClr val="accent1"/>
                </a:solidFill>
                <a:effectLst/>
                <a:latin typeface="Source Sans Pro" panose="020B0503030403020204" pitchFamily="34" charset="0"/>
              </a:rPr>
              <a:t>Afasia transcortical motora</a:t>
            </a:r>
            <a:r>
              <a:rPr lang="es-MX" sz="2400" b="1" i="0" dirty="0">
                <a:solidFill>
                  <a:srgbClr val="000000"/>
                </a:solidFill>
                <a:effectLst/>
                <a:latin typeface="Source Sans Pro" panose="020B0503030403020204" pitchFamily="34" charset="0"/>
              </a:rPr>
              <a:t>: </a:t>
            </a:r>
            <a:r>
              <a:rPr lang="es-ES" sz="2400" i="0" dirty="0">
                <a:solidFill>
                  <a:srgbClr val="000000"/>
                </a:solidFill>
                <a:effectLst/>
                <a:latin typeface="Source Sans Pro" panose="020B0503030403020204" pitchFamily="34" charset="0"/>
              </a:rPr>
              <a:t>Esta afasia manifiesta problemas similares a los de la afasia de Broca. La principal diferencia radica en que la afasia transcortical motora existe un déficit en la producción del habla, en especial a la hora de iniciar un discurso, en la espontaneidad o en la organización de este.</a:t>
            </a:r>
            <a:endParaRPr lang="es-MX" sz="2400" i="0" dirty="0">
              <a:solidFill>
                <a:srgbClr val="000000"/>
              </a:solidFill>
              <a:effectLst/>
              <a:latin typeface="Source Sans Pro" panose="020B0503030403020204" pitchFamily="34" charset="0"/>
            </a:endParaRPr>
          </a:p>
          <a:p>
            <a:pPr algn="just"/>
            <a:endParaRPr lang="es-MX" sz="2400" dirty="0">
              <a:solidFill>
                <a:srgbClr val="000000"/>
              </a:solidFill>
            </a:endParaRPr>
          </a:p>
        </p:txBody>
      </p:sp>
    </p:spTree>
    <p:extLst>
      <p:ext uri="{BB962C8B-B14F-4D97-AF65-F5344CB8AC3E}">
        <p14:creationId xmlns:p14="http://schemas.microsoft.com/office/powerpoint/2010/main" val="149567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FBFF4-B464-47FF-ADB9-5434D7F532CD}"/>
              </a:ext>
            </a:extLst>
          </p:cNvPr>
          <p:cNvSpPr>
            <a:spLocks noGrp="1"/>
          </p:cNvSpPr>
          <p:nvPr>
            <p:ph type="title"/>
          </p:nvPr>
        </p:nvSpPr>
        <p:spPr>
          <a:xfrm>
            <a:off x="4965430" y="629268"/>
            <a:ext cx="6586491" cy="1286160"/>
          </a:xfrm>
        </p:spPr>
        <p:txBody>
          <a:bodyPr anchor="b">
            <a:normAutofit fontScale="90000"/>
          </a:bodyPr>
          <a:lstStyle/>
          <a:p>
            <a:r>
              <a:rPr lang="es-MX" b="1" dirty="0"/>
              <a:t>Trastornos del lenguaje (cont.)</a:t>
            </a:r>
          </a:p>
        </p:txBody>
      </p:sp>
      <p:sp>
        <p:nvSpPr>
          <p:cNvPr id="3" name="Marcador de contenido 2">
            <a:extLst>
              <a:ext uri="{FF2B5EF4-FFF2-40B4-BE49-F238E27FC236}">
                <a16:creationId xmlns:a16="http://schemas.microsoft.com/office/drawing/2014/main" id="{2F28307C-9E12-47A4-8E49-AEA2591B1D80}"/>
              </a:ext>
            </a:extLst>
          </p:cNvPr>
          <p:cNvSpPr>
            <a:spLocks noGrp="1"/>
          </p:cNvSpPr>
          <p:nvPr>
            <p:ph idx="1"/>
          </p:nvPr>
        </p:nvSpPr>
        <p:spPr>
          <a:xfrm>
            <a:off x="4965431" y="2438400"/>
            <a:ext cx="6586489" cy="3785419"/>
          </a:xfrm>
        </p:spPr>
        <p:txBody>
          <a:bodyPr>
            <a:normAutofit/>
          </a:bodyPr>
          <a:lstStyle/>
          <a:p>
            <a:pPr marL="0" indent="0" algn="just">
              <a:buNone/>
            </a:pPr>
            <a:r>
              <a:rPr lang="es-ES" sz="3200" b="1" dirty="0">
                <a:solidFill>
                  <a:srgbClr val="0070C0"/>
                </a:solidFill>
              </a:rPr>
              <a:t>Afasia de Wernicke: </a:t>
            </a:r>
            <a:r>
              <a:rPr lang="es-ES" sz="2400" dirty="0"/>
              <a:t>Individuos con afasia de Wernicke son capaces de producir habla fluida. Sin embargo, la mayoría de las frases que producen carecen de coherencia. A la vez, les cuesta trabajo entender lo que otras personas quieren comunicar. Como es el caso de la afasia de Broca, la afasia de Wernicke se da cuando el daño es en la unión de los lóbulos temporal y parietal</a:t>
            </a:r>
          </a:p>
          <a:p>
            <a:pPr algn="just"/>
            <a:endParaRPr lang="es-MX" sz="2400" dirty="0"/>
          </a:p>
        </p:txBody>
      </p:sp>
      <p:pic>
        <p:nvPicPr>
          <p:cNvPr id="7170" name="Picture 2" descr="People think that logical people predominantly use the left side ...">
            <a:extLst>
              <a:ext uri="{FF2B5EF4-FFF2-40B4-BE49-F238E27FC236}">
                <a16:creationId xmlns:a16="http://schemas.microsoft.com/office/drawing/2014/main" id="{A959E7AD-AAB6-45A3-B252-5B99DB6DBD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 r="3614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4E4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34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FBFF4-B464-47FF-ADB9-5434D7F532CD}"/>
              </a:ext>
            </a:extLst>
          </p:cNvPr>
          <p:cNvSpPr>
            <a:spLocks noGrp="1"/>
          </p:cNvSpPr>
          <p:nvPr>
            <p:ph type="title"/>
          </p:nvPr>
        </p:nvSpPr>
        <p:spPr>
          <a:xfrm>
            <a:off x="4965430" y="629268"/>
            <a:ext cx="6586491" cy="1286160"/>
          </a:xfrm>
        </p:spPr>
        <p:txBody>
          <a:bodyPr anchor="b">
            <a:normAutofit/>
          </a:bodyPr>
          <a:lstStyle/>
          <a:p>
            <a:r>
              <a:rPr lang="es-MX" sz="4100" b="1" dirty="0"/>
              <a:t>Trastornos del lenguaje (cont.)</a:t>
            </a:r>
          </a:p>
        </p:txBody>
      </p:sp>
      <p:sp>
        <p:nvSpPr>
          <p:cNvPr id="3" name="Marcador de contenido 2">
            <a:extLst>
              <a:ext uri="{FF2B5EF4-FFF2-40B4-BE49-F238E27FC236}">
                <a16:creationId xmlns:a16="http://schemas.microsoft.com/office/drawing/2014/main" id="{2F28307C-9E12-47A4-8E49-AEA2591B1D80}"/>
              </a:ext>
            </a:extLst>
          </p:cNvPr>
          <p:cNvSpPr>
            <a:spLocks noGrp="1"/>
          </p:cNvSpPr>
          <p:nvPr>
            <p:ph idx="1"/>
          </p:nvPr>
        </p:nvSpPr>
        <p:spPr>
          <a:xfrm>
            <a:off x="4965431" y="2438400"/>
            <a:ext cx="6586489" cy="3785419"/>
          </a:xfrm>
        </p:spPr>
        <p:txBody>
          <a:bodyPr>
            <a:normAutofit/>
          </a:bodyPr>
          <a:lstStyle/>
          <a:p>
            <a:pPr marL="0" indent="0" algn="just">
              <a:buNone/>
            </a:pPr>
            <a:r>
              <a:rPr lang="es-ES" sz="3600" b="1" dirty="0">
                <a:solidFill>
                  <a:srgbClr val="0070C0"/>
                </a:solidFill>
              </a:rPr>
              <a:t>Afasia de conducción: </a:t>
            </a:r>
            <a:r>
              <a:rPr lang="es-ES" dirty="0"/>
              <a:t>Los individuos demuestran dificultad para repetir palabras. Este desorden es poco común y sucede cuando ramas del fascículo arqueado son dañadas. La percepción auditiva permanece intacta, y aún son capaces de producir lenguaje coherente. Sin embargo, producen algunos errores, y se les dificulta corregirlos</a:t>
            </a:r>
            <a:endParaRPr lang="es-MX" dirty="0"/>
          </a:p>
        </p:txBody>
      </p:sp>
      <p:pic>
        <p:nvPicPr>
          <p:cNvPr id="9218" name="Picture 2" descr="Brain Myth: A person's personality displays a right-brain or left ...">
            <a:extLst>
              <a:ext uri="{FF2B5EF4-FFF2-40B4-BE49-F238E27FC236}">
                <a16:creationId xmlns:a16="http://schemas.microsoft.com/office/drawing/2014/main" id="{890A202F-0738-42AD-AD19-DAF1F3741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82" r="32050"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A5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04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750</Words>
  <Application>Microsoft Office PowerPoint</Application>
  <PresentationFormat>Panorámica</PresentationFormat>
  <Paragraphs>35</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Source Sans Pro</vt:lpstr>
      <vt:lpstr>Tema de Office</vt:lpstr>
      <vt:lpstr>Tema 6. Lenguaje y cognición </vt:lpstr>
      <vt:lpstr>El habla y el lenguaje</vt:lpstr>
      <vt:lpstr>El habla y el lenguaje</vt:lpstr>
      <vt:lpstr>El habla y el lenguaje (bases neurobiológicas)</vt:lpstr>
      <vt:lpstr>Trastornos del lenguaje</vt:lpstr>
      <vt:lpstr>Trastornos del lenguaje (cont.)</vt:lpstr>
      <vt:lpstr>Trastornos del lenguaje (cont.)</vt:lpstr>
      <vt:lpstr>Trastornos del lenguaje (cont.)</vt:lpstr>
      <vt:lpstr>Trastornos del lenguaje (cont.)</vt:lpstr>
      <vt:lpstr>Trastornos del lenguaje (cont.)</vt:lpstr>
      <vt:lpstr>Trastornos del lenguaje (cont.)</vt:lpstr>
      <vt:lpstr>Especialización hemisférica y lateralización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6. Lenguaje y cognición </dc:title>
  <dc:creator>Windows</dc:creator>
  <cp:lastModifiedBy>Windows</cp:lastModifiedBy>
  <cp:revision>2</cp:revision>
  <dcterms:created xsi:type="dcterms:W3CDTF">2020-04-12T07:16:36Z</dcterms:created>
  <dcterms:modified xsi:type="dcterms:W3CDTF">2020-04-12T07:21:05Z</dcterms:modified>
</cp:coreProperties>
</file>