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package.core-properties+xml" PartName="/docProps/core.xml"/>
  <Override ContentType="application/vnd.openxmlformats-officedocument.extended-properties+xml" PartName="/docProps/app.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3" r:id="rId8"/>
    <p:sldId id="264" r:id="rId9"/>
    <p:sldId id="266" r:id="rId10"/>
    <p:sldId id="268" r:id="rId11"/>
    <p:sldId id="267" r:id="rId12"/>
    <p:sldId id="269" r:id="rId13"/>
    <p:sldId id="270" r:id="rId14"/>
    <p:sldId id="272" r:id="rId15"/>
    <p:sldId id="271" r:id="rId16"/>
    <p:sldId id="273" r:id="rId17"/>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72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5AC084-E2D5-4084-9EB9-02F6B952039D}"/>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90A632C8-F325-4095-B8CD-3A4A6CCAA3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7BB150DC-A1DE-4B66-BC67-8A5204D2E744}"/>
              </a:ext>
            </a:extLst>
          </p:cNvPr>
          <p:cNvSpPr>
            <a:spLocks noGrp="1"/>
          </p:cNvSpPr>
          <p:nvPr>
            <p:ph type="dt" sz="half" idx="10"/>
          </p:nvPr>
        </p:nvSpPr>
        <p:spPr/>
        <p:txBody>
          <a:bodyPr/>
          <a:lstStyle/>
          <a:p>
            <a:fld id="{BC92F8EE-E9F2-4588-B549-BD69A14D1B29}" type="datetimeFigureOut">
              <a:rPr lang="es-MX" smtClean="0"/>
              <a:t>05/02/2020</a:t>
            </a:fld>
            <a:endParaRPr lang="es-MX"/>
          </a:p>
        </p:txBody>
      </p:sp>
      <p:sp>
        <p:nvSpPr>
          <p:cNvPr id="5" name="Marcador de pie de página 4">
            <a:extLst>
              <a:ext uri="{FF2B5EF4-FFF2-40B4-BE49-F238E27FC236}">
                <a16:creationId xmlns:a16="http://schemas.microsoft.com/office/drawing/2014/main" id="{D921BDD6-B783-4CAB-98C9-9AAF1BAC1FD7}"/>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9EF603E0-895E-4BE9-99D4-09DC62C050EE}"/>
              </a:ext>
            </a:extLst>
          </p:cNvPr>
          <p:cNvSpPr>
            <a:spLocks noGrp="1"/>
          </p:cNvSpPr>
          <p:nvPr>
            <p:ph type="sldNum" sz="quarter" idx="12"/>
          </p:nvPr>
        </p:nvSpPr>
        <p:spPr/>
        <p:txBody>
          <a:bodyPr/>
          <a:lstStyle/>
          <a:p>
            <a:fld id="{37FE369B-8CCB-42B7-973C-96FA4C5B5180}" type="slidenum">
              <a:rPr lang="es-MX" smtClean="0"/>
              <a:t>‹Nº›</a:t>
            </a:fld>
            <a:endParaRPr lang="es-MX"/>
          </a:p>
        </p:txBody>
      </p:sp>
    </p:spTree>
    <p:extLst>
      <p:ext uri="{BB962C8B-B14F-4D97-AF65-F5344CB8AC3E}">
        <p14:creationId xmlns:p14="http://schemas.microsoft.com/office/powerpoint/2010/main" val="2546545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10D242-C724-4EFF-BDCE-DBE511E2B4E6}"/>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8F82D965-F726-48C0-A18C-D0E4333CAD1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A528D2C3-4D88-4CB7-B17A-BA15B186D748}"/>
              </a:ext>
            </a:extLst>
          </p:cNvPr>
          <p:cNvSpPr>
            <a:spLocks noGrp="1"/>
          </p:cNvSpPr>
          <p:nvPr>
            <p:ph type="dt" sz="half" idx="10"/>
          </p:nvPr>
        </p:nvSpPr>
        <p:spPr/>
        <p:txBody>
          <a:bodyPr/>
          <a:lstStyle/>
          <a:p>
            <a:fld id="{BC92F8EE-E9F2-4588-B549-BD69A14D1B29}" type="datetimeFigureOut">
              <a:rPr lang="es-MX" smtClean="0"/>
              <a:t>05/02/2020</a:t>
            </a:fld>
            <a:endParaRPr lang="es-MX"/>
          </a:p>
        </p:txBody>
      </p:sp>
      <p:sp>
        <p:nvSpPr>
          <p:cNvPr id="5" name="Marcador de pie de página 4">
            <a:extLst>
              <a:ext uri="{FF2B5EF4-FFF2-40B4-BE49-F238E27FC236}">
                <a16:creationId xmlns:a16="http://schemas.microsoft.com/office/drawing/2014/main" id="{537FC790-0562-4B2D-84FD-9EF5AC0BFF38}"/>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8F6E5C21-3A07-42CD-9D65-6A221BB874B3}"/>
              </a:ext>
            </a:extLst>
          </p:cNvPr>
          <p:cNvSpPr>
            <a:spLocks noGrp="1"/>
          </p:cNvSpPr>
          <p:nvPr>
            <p:ph type="sldNum" sz="quarter" idx="12"/>
          </p:nvPr>
        </p:nvSpPr>
        <p:spPr/>
        <p:txBody>
          <a:bodyPr/>
          <a:lstStyle/>
          <a:p>
            <a:fld id="{37FE369B-8CCB-42B7-973C-96FA4C5B5180}" type="slidenum">
              <a:rPr lang="es-MX" smtClean="0"/>
              <a:t>‹Nº›</a:t>
            </a:fld>
            <a:endParaRPr lang="es-MX"/>
          </a:p>
        </p:txBody>
      </p:sp>
    </p:spTree>
    <p:extLst>
      <p:ext uri="{BB962C8B-B14F-4D97-AF65-F5344CB8AC3E}">
        <p14:creationId xmlns:p14="http://schemas.microsoft.com/office/powerpoint/2010/main" val="784097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1BF688C-077F-4C9B-B00B-01D47F09723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33655A1A-1E3A-4784-A3F8-F3AB923E7D4A}"/>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BBCE4AD4-FEAE-4AE6-96AC-69B652EE0FED}"/>
              </a:ext>
            </a:extLst>
          </p:cNvPr>
          <p:cNvSpPr>
            <a:spLocks noGrp="1"/>
          </p:cNvSpPr>
          <p:nvPr>
            <p:ph type="dt" sz="half" idx="10"/>
          </p:nvPr>
        </p:nvSpPr>
        <p:spPr/>
        <p:txBody>
          <a:bodyPr/>
          <a:lstStyle/>
          <a:p>
            <a:fld id="{BC92F8EE-E9F2-4588-B549-BD69A14D1B29}" type="datetimeFigureOut">
              <a:rPr lang="es-MX" smtClean="0"/>
              <a:t>05/02/2020</a:t>
            </a:fld>
            <a:endParaRPr lang="es-MX"/>
          </a:p>
        </p:txBody>
      </p:sp>
      <p:sp>
        <p:nvSpPr>
          <p:cNvPr id="5" name="Marcador de pie de página 4">
            <a:extLst>
              <a:ext uri="{FF2B5EF4-FFF2-40B4-BE49-F238E27FC236}">
                <a16:creationId xmlns:a16="http://schemas.microsoft.com/office/drawing/2014/main" id="{13DB2D6F-CBB1-4FBB-8B31-342FF5D879CC}"/>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2A2B59F1-224D-404F-8C07-F70F61683D5D}"/>
              </a:ext>
            </a:extLst>
          </p:cNvPr>
          <p:cNvSpPr>
            <a:spLocks noGrp="1"/>
          </p:cNvSpPr>
          <p:nvPr>
            <p:ph type="sldNum" sz="quarter" idx="12"/>
          </p:nvPr>
        </p:nvSpPr>
        <p:spPr/>
        <p:txBody>
          <a:bodyPr/>
          <a:lstStyle/>
          <a:p>
            <a:fld id="{37FE369B-8CCB-42B7-973C-96FA4C5B5180}" type="slidenum">
              <a:rPr lang="es-MX" smtClean="0"/>
              <a:t>‹Nº›</a:t>
            </a:fld>
            <a:endParaRPr lang="es-MX"/>
          </a:p>
        </p:txBody>
      </p:sp>
    </p:spTree>
    <p:extLst>
      <p:ext uri="{BB962C8B-B14F-4D97-AF65-F5344CB8AC3E}">
        <p14:creationId xmlns:p14="http://schemas.microsoft.com/office/powerpoint/2010/main" val="2269609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EA5DDE-1FAF-4A97-AD23-5DD309CA2DC8}"/>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51CE747E-6554-4EE6-A945-6950321F13D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3CEA6258-A454-434D-8BDB-4414DDCF5A93}"/>
              </a:ext>
            </a:extLst>
          </p:cNvPr>
          <p:cNvSpPr>
            <a:spLocks noGrp="1"/>
          </p:cNvSpPr>
          <p:nvPr>
            <p:ph type="dt" sz="half" idx="10"/>
          </p:nvPr>
        </p:nvSpPr>
        <p:spPr/>
        <p:txBody>
          <a:bodyPr/>
          <a:lstStyle/>
          <a:p>
            <a:fld id="{BC92F8EE-E9F2-4588-B549-BD69A14D1B29}" type="datetimeFigureOut">
              <a:rPr lang="es-MX" smtClean="0"/>
              <a:t>05/02/2020</a:t>
            </a:fld>
            <a:endParaRPr lang="es-MX"/>
          </a:p>
        </p:txBody>
      </p:sp>
      <p:sp>
        <p:nvSpPr>
          <p:cNvPr id="5" name="Marcador de pie de página 4">
            <a:extLst>
              <a:ext uri="{FF2B5EF4-FFF2-40B4-BE49-F238E27FC236}">
                <a16:creationId xmlns:a16="http://schemas.microsoft.com/office/drawing/2014/main" id="{E7A89107-FE2B-4869-B9D3-E627A722ECF0}"/>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A3650EE9-468B-4D13-9D9B-5D9CCAFCC995}"/>
              </a:ext>
            </a:extLst>
          </p:cNvPr>
          <p:cNvSpPr>
            <a:spLocks noGrp="1"/>
          </p:cNvSpPr>
          <p:nvPr>
            <p:ph type="sldNum" sz="quarter" idx="12"/>
          </p:nvPr>
        </p:nvSpPr>
        <p:spPr/>
        <p:txBody>
          <a:bodyPr/>
          <a:lstStyle/>
          <a:p>
            <a:fld id="{37FE369B-8CCB-42B7-973C-96FA4C5B5180}" type="slidenum">
              <a:rPr lang="es-MX" smtClean="0"/>
              <a:t>‹Nº›</a:t>
            </a:fld>
            <a:endParaRPr lang="es-MX"/>
          </a:p>
        </p:txBody>
      </p:sp>
    </p:spTree>
    <p:extLst>
      <p:ext uri="{BB962C8B-B14F-4D97-AF65-F5344CB8AC3E}">
        <p14:creationId xmlns:p14="http://schemas.microsoft.com/office/powerpoint/2010/main" val="904033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811D06-F205-4960-A054-E38FCC468BD8}"/>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3D9FE678-486B-40CE-88DE-2518A55D19F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A446A6A0-B761-442A-88EE-5245CB233747}"/>
              </a:ext>
            </a:extLst>
          </p:cNvPr>
          <p:cNvSpPr>
            <a:spLocks noGrp="1"/>
          </p:cNvSpPr>
          <p:nvPr>
            <p:ph type="dt" sz="half" idx="10"/>
          </p:nvPr>
        </p:nvSpPr>
        <p:spPr/>
        <p:txBody>
          <a:bodyPr/>
          <a:lstStyle/>
          <a:p>
            <a:fld id="{BC92F8EE-E9F2-4588-B549-BD69A14D1B29}" type="datetimeFigureOut">
              <a:rPr lang="es-MX" smtClean="0"/>
              <a:t>05/02/2020</a:t>
            </a:fld>
            <a:endParaRPr lang="es-MX"/>
          </a:p>
        </p:txBody>
      </p:sp>
      <p:sp>
        <p:nvSpPr>
          <p:cNvPr id="5" name="Marcador de pie de página 4">
            <a:extLst>
              <a:ext uri="{FF2B5EF4-FFF2-40B4-BE49-F238E27FC236}">
                <a16:creationId xmlns:a16="http://schemas.microsoft.com/office/drawing/2014/main" id="{915CF00E-D47D-4B87-BD49-6FB08CCCC087}"/>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DE793CFE-1590-4BFD-8C7B-077E222C87C2}"/>
              </a:ext>
            </a:extLst>
          </p:cNvPr>
          <p:cNvSpPr>
            <a:spLocks noGrp="1"/>
          </p:cNvSpPr>
          <p:nvPr>
            <p:ph type="sldNum" sz="quarter" idx="12"/>
          </p:nvPr>
        </p:nvSpPr>
        <p:spPr/>
        <p:txBody>
          <a:bodyPr/>
          <a:lstStyle/>
          <a:p>
            <a:fld id="{37FE369B-8CCB-42B7-973C-96FA4C5B5180}" type="slidenum">
              <a:rPr lang="es-MX" smtClean="0"/>
              <a:t>‹Nº›</a:t>
            </a:fld>
            <a:endParaRPr lang="es-MX"/>
          </a:p>
        </p:txBody>
      </p:sp>
    </p:spTree>
    <p:extLst>
      <p:ext uri="{BB962C8B-B14F-4D97-AF65-F5344CB8AC3E}">
        <p14:creationId xmlns:p14="http://schemas.microsoft.com/office/powerpoint/2010/main" val="4075548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3D9DBA-F11E-43E1-B7AE-C963E20CD95F}"/>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AE5FC8C6-758E-40AD-91B9-927CEDF9C25D}"/>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64721D74-A57C-41EF-B7FC-4710E92DD7A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D2A98FF6-E798-4BE9-B012-25D01F51F529}"/>
              </a:ext>
            </a:extLst>
          </p:cNvPr>
          <p:cNvSpPr>
            <a:spLocks noGrp="1"/>
          </p:cNvSpPr>
          <p:nvPr>
            <p:ph type="dt" sz="half" idx="10"/>
          </p:nvPr>
        </p:nvSpPr>
        <p:spPr/>
        <p:txBody>
          <a:bodyPr/>
          <a:lstStyle/>
          <a:p>
            <a:fld id="{BC92F8EE-E9F2-4588-B549-BD69A14D1B29}" type="datetimeFigureOut">
              <a:rPr lang="es-MX" smtClean="0"/>
              <a:t>05/02/2020</a:t>
            </a:fld>
            <a:endParaRPr lang="es-MX"/>
          </a:p>
        </p:txBody>
      </p:sp>
      <p:sp>
        <p:nvSpPr>
          <p:cNvPr id="6" name="Marcador de pie de página 5">
            <a:extLst>
              <a:ext uri="{FF2B5EF4-FFF2-40B4-BE49-F238E27FC236}">
                <a16:creationId xmlns:a16="http://schemas.microsoft.com/office/drawing/2014/main" id="{0B8DBF25-7E34-4A3E-91A1-EDD8F080ABE2}"/>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A6FC847D-DA27-47AD-87D5-6FFED483B950}"/>
              </a:ext>
            </a:extLst>
          </p:cNvPr>
          <p:cNvSpPr>
            <a:spLocks noGrp="1"/>
          </p:cNvSpPr>
          <p:nvPr>
            <p:ph type="sldNum" sz="quarter" idx="12"/>
          </p:nvPr>
        </p:nvSpPr>
        <p:spPr/>
        <p:txBody>
          <a:bodyPr/>
          <a:lstStyle/>
          <a:p>
            <a:fld id="{37FE369B-8CCB-42B7-973C-96FA4C5B5180}" type="slidenum">
              <a:rPr lang="es-MX" smtClean="0"/>
              <a:t>‹Nº›</a:t>
            </a:fld>
            <a:endParaRPr lang="es-MX"/>
          </a:p>
        </p:txBody>
      </p:sp>
    </p:spTree>
    <p:extLst>
      <p:ext uri="{BB962C8B-B14F-4D97-AF65-F5344CB8AC3E}">
        <p14:creationId xmlns:p14="http://schemas.microsoft.com/office/powerpoint/2010/main" val="3249706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5D0FF0-773D-4034-93E9-FA7B236359C3}"/>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EBE3428F-CA72-40DF-8DA2-68D640C0C6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ED2991B-88A6-494D-ABF7-BC3FF690EDBF}"/>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34A3BDE2-5563-4C5E-9012-B9995A1847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EDEBFCC4-2180-4252-A241-D8B6126295C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BA31C07A-3D25-4DEA-BA3C-59636FD0647B}"/>
              </a:ext>
            </a:extLst>
          </p:cNvPr>
          <p:cNvSpPr>
            <a:spLocks noGrp="1"/>
          </p:cNvSpPr>
          <p:nvPr>
            <p:ph type="dt" sz="half" idx="10"/>
          </p:nvPr>
        </p:nvSpPr>
        <p:spPr/>
        <p:txBody>
          <a:bodyPr/>
          <a:lstStyle/>
          <a:p>
            <a:fld id="{BC92F8EE-E9F2-4588-B549-BD69A14D1B29}" type="datetimeFigureOut">
              <a:rPr lang="es-MX" smtClean="0"/>
              <a:t>05/02/2020</a:t>
            </a:fld>
            <a:endParaRPr lang="es-MX"/>
          </a:p>
        </p:txBody>
      </p:sp>
      <p:sp>
        <p:nvSpPr>
          <p:cNvPr id="8" name="Marcador de pie de página 7">
            <a:extLst>
              <a:ext uri="{FF2B5EF4-FFF2-40B4-BE49-F238E27FC236}">
                <a16:creationId xmlns:a16="http://schemas.microsoft.com/office/drawing/2014/main" id="{2BD1566D-EA6E-44C0-AF1A-52BD094FA791}"/>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02D3D525-BACA-4047-AD50-2BD76736487F}"/>
              </a:ext>
            </a:extLst>
          </p:cNvPr>
          <p:cNvSpPr>
            <a:spLocks noGrp="1"/>
          </p:cNvSpPr>
          <p:nvPr>
            <p:ph type="sldNum" sz="quarter" idx="12"/>
          </p:nvPr>
        </p:nvSpPr>
        <p:spPr/>
        <p:txBody>
          <a:bodyPr/>
          <a:lstStyle/>
          <a:p>
            <a:fld id="{37FE369B-8CCB-42B7-973C-96FA4C5B5180}" type="slidenum">
              <a:rPr lang="es-MX" smtClean="0"/>
              <a:t>‹Nº›</a:t>
            </a:fld>
            <a:endParaRPr lang="es-MX"/>
          </a:p>
        </p:txBody>
      </p:sp>
    </p:spTree>
    <p:extLst>
      <p:ext uri="{BB962C8B-B14F-4D97-AF65-F5344CB8AC3E}">
        <p14:creationId xmlns:p14="http://schemas.microsoft.com/office/powerpoint/2010/main" val="2015259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D158ED-5CB9-4920-849A-A73647744961}"/>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E448AFB6-4276-4D56-8E33-03437E0402B5}"/>
              </a:ext>
            </a:extLst>
          </p:cNvPr>
          <p:cNvSpPr>
            <a:spLocks noGrp="1"/>
          </p:cNvSpPr>
          <p:nvPr>
            <p:ph type="dt" sz="half" idx="10"/>
          </p:nvPr>
        </p:nvSpPr>
        <p:spPr/>
        <p:txBody>
          <a:bodyPr/>
          <a:lstStyle/>
          <a:p>
            <a:fld id="{BC92F8EE-E9F2-4588-B549-BD69A14D1B29}" type="datetimeFigureOut">
              <a:rPr lang="es-MX" smtClean="0"/>
              <a:t>05/02/2020</a:t>
            </a:fld>
            <a:endParaRPr lang="es-MX"/>
          </a:p>
        </p:txBody>
      </p:sp>
      <p:sp>
        <p:nvSpPr>
          <p:cNvPr id="4" name="Marcador de pie de página 3">
            <a:extLst>
              <a:ext uri="{FF2B5EF4-FFF2-40B4-BE49-F238E27FC236}">
                <a16:creationId xmlns:a16="http://schemas.microsoft.com/office/drawing/2014/main" id="{63AC8DCD-439B-4B30-B325-18D7FD42C562}"/>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4DDDCC17-DDCE-4A22-A045-364011B397C8}"/>
              </a:ext>
            </a:extLst>
          </p:cNvPr>
          <p:cNvSpPr>
            <a:spLocks noGrp="1"/>
          </p:cNvSpPr>
          <p:nvPr>
            <p:ph type="sldNum" sz="quarter" idx="12"/>
          </p:nvPr>
        </p:nvSpPr>
        <p:spPr/>
        <p:txBody>
          <a:bodyPr/>
          <a:lstStyle/>
          <a:p>
            <a:fld id="{37FE369B-8CCB-42B7-973C-96FA4C5B5180}" type="slidenum">
              <a:rPr lang="es-MX" smtClean="0"/>
              <a:t>‹Nº›</a:t>
            </a:fld>
            <a:endParaRPr lang="es-MX"/>
          </a:p>
        </p:txBody>
      </p:sp>
    </p:spTree>
    <p:extLst>
      <p:ext uri="{BB962C8B-B14F-4D97-AF65-F5344CB8AC3E}">
        <p14:creationId xmlns:p14="http://schemas.microsoft.com/office/powerpoint/2010/main" val="3227227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4377BCC-0B3C-439D-B840-0B2CD88AAB47}"/>
              </a:ext>
            </a:extLst>
          </p:cNvPr>
          <p:cNvSpPr>
            <a:spLocks noGrp="1"/>
          </p:cNvSpPr>
          <p:nvPr>
            <p:ph type="dt" sz="half" idx="10"/>
          </p:nvPr>
        </p:nvSpPr>
        <p:spPr/>
        <p:txBody>
          <a:bodyPr/>
          <a:lstStyle/>
          <a:p>
            <a:fld id="{BC92F8EE-E9F2-4588-B549-BD69A14D1B29}" type="datetimeFigureOut">
              <a:rPr lang="es-MX" smtClean="0"/>
              <a:t>05/02/2020</a:t>
            </a:fld>
            <a:endParaRPr lang="es-MX"/>
          </a:p>
        </p:txBody>
      </p:sp>
      <p:sp>
        <p:nvSpPr>
          <p:cNvPr id="3" name="Marcador de pie de página 2">
            <a:extLst>
              <a:ext uri="{FF2B5EF4-FFF2-40B4-BE49-F238E27FC236}">
                <a16:creationId xmlns:a16="http://schemas.microsoft.com/office/drawing/2014/main" id="{40E79B23-DD62-4C1A-BFEA-88FB7175D349}"/>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B2608CB5-E1A4-42FC-B94F-86BD0D201F19}"/>
              </a:ext>
            </a:extLst>
          </p:cNvPr>
          <p:cNvSpPr>
            <a:spLocks noGrp="1"/>
          </p:cNvSpPr>
          <p:nvPr>
            <p:ph type="sldNum" sz="quarter" idx="12"/>
          </p:nvPr>
        </p:nvSpPr>
        <p:spPr/>
        <p:txBody>
          <a:bodyPr/>
          <a:lstStyle/>
          <a:p>
            <a:fld id="{37FE369B-8CCB-42B7-973C-96FA4C5B5180}" type="slidenum">
              <a:rPr lang="es-MX" smtClean="0"/>
              <a:t>‹Nº›</a:t>
            </a:fld>
            <a:endParaRPr lang="es-MX"/>
          </a:p>
        </p:txBody>
      </p:sp>
    </p:spTree>
    <p:extLst>
      <p:ext uri="{BB962C8B-B14F-4D97-AF65-F5344CB8AC3E}">
        <p14:creationId xmlns:p14="http://schemas.microsoft.com/office/powerpoint/2010/main" val="1436583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028672-36F6-4283-BF1F-AF44673D27A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6833BA2C-54AC-4EF2-A47D-B75B3B91E0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647E681E-129E-42B5-932C-822D7CD0FA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34D568C-4C6D-4F33-ABC1-39E1918DA473}"/>
              </a:ext>
            </a:extLst>
          </p:cNvPr>
          <p:cNvSpPr>
            <a:spLocks noGrp="1"/>
          </p:cNvSpPr>
          <p:nvPr>
            <p:ph type="dt" sz="half" idx="10"/>
          </p:nvPr>
        </p:nvSpPr>
        <p:spPr/>
        <p:txBody>
          <a:bodyPr/>
          <a:lstStyle/>
          <a:p>
            <a:fld id="{BC92F8EE-E9F2-4588-B549-BD69A14D1B29}" type="datetimeFigureOut">
              <a:rPr lang="es-MX" smtClean="0"/>
              <a:t>05/02/2020</a:t>
            </a:fld>
            <a:endParaRPr lang="es-MX"/>
          </a:p>
        </p:txBody>
      </p:sp>
      <p:sp>
        <p:nvSpPr>
          <p:cNvPr id="6" name="Marcador de pie de página 5">
            <a:extLst>
              <a:ext uri="{FF2B5EF4-FFF2-40B4-BE49-F238E27FC236}">
                <a16:creationId xmlns:a16="http://schemas.microsoft.com/office/drawing/2014/main" id="{7497855B-CD86-4992-B95F-EA81E1C720C4}"/>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DDC465D5-313E-44AB-B301-032CB3A39A45}"/>
              </a:ext>
            </a:extLst>
          </p:cNvPr>
          <p:cNvSpPr>
            <a:spLocks noGrp="1"/>
          </p:cNvSpPr>
          <p:nvPr>
            <p:ph type="sldNum" sz="quarter" idx="12"/>
          </p:nvPr>
        </p:nvSpPr>
        <p:spPr/>
        <p:txBody>
          <a:bodyPr/>
          <a:lstStyle/>
          <a:p>
            <a:fld id="{37FE369B-8CCB-42B7-973C-96FA4C5B5180}" type="slidenum">
              <a:rPr lang="es-MX" smtClean="0"/>
              <a:t>‹Nº›</a:t>
            </a:fld>
            <a:endParaRPr lang="es-MX"/>
          </a:p>
        </p:txBody>
      </p:sp>
    </p:spTree>
    <p:extLst>
      <p:ext uri="{BB962C8B-B14F-4D97-AF65-F5344CB8AC3E}">
        <p14:creationId xmlns:p14="http://schemas.microsoft.com/office/powerpoint/2010/main" val="4233221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E3921A-3853-42FF-845E-3B2988ED1F5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A78F5247-B393-451F-9539-3F5C1D87AAB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31D0195B-7B59-4AC1-807A-F295BA6E96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AB63BDC-3B9F-49F5-A609-71E6877DB311}"/>
              </a:ext>
            </a:extLst>
          </p:cNvPr>
          <p:cNvSpPr>
            <a:spLocks noGrp="1"/>
          </p:cNvSpPr>
          <p:nvPr>
            <p:ph type="dt" sz="half" idx="10"/>
          </p:nvPr>
        </p:nvSpPr>
        <p:spPr/>
        <p:txBody>
          <a:bodyPr/>
          <a:lstStyle/>
          <a:p>
            <a:fld id="{BC92F8EE-E9F2-4588-B549-BD69A14D1B29}" type="datetimeFigureOut">
              <a:rPr lang="es-MX" smtClean="0"/>
              <a:t>05/02/2020</a:t>
            </a:fld>
            <a:endParaRPr lang="es-MX"/>
          </a:p>
        </p:txBody>
      </p:sp>
      <p:sp>
        <p:nvSpPr>
          <p:cNvPr id="6" name="Marcador de pie de página 5">
            <a:extLst>
              <a:ext uri="{FF2B5EF4-FFF2-40B4-BE49-F238E27FC236}">
                <a16:creationId xmlns:a16="http://schemas.microsoft.com/office/drawing/2014/main" id="{C2E075D7-C427-4644-994C-286FF23293F6}"/>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13C95FE6-4C7D-4BE1-A151-AC05AFD2E21C}"/>
              </a:ext>
            </a:extLst>
          </p:cNvPr>
          <p:cNvSpPr>
            <a:spLocks noGrp="1"/>
          </p:cNvSpPr>
          <p:nvPr>
            <p:ph type="sldNum" sz="quarter" idx="12"/>
          </p:nvPr>
        </p:nvSpPr>
        <p:spPr/>
        <p:txBody>
          <a:bodyPr/>
          <a:lstStyle/>
          <a:p>
            <a:fld id="{37FE369B-8CCB-42B7-973C-96FA4C5B5180}" type="slidenum">
              <a:rPr lang="es-MX" smtClean="0"/>
              <a:t>‹Nº›</a:t>
            </a:fld>
            <a:endParaRPr lang="es-MX"/>
          </a:p>
        </p:txBody>
      </p:sp>
    </p:spTree>
    <p:extLst>
      <p:ext uri="{BB962C8B-B14F-4D97-AF65-F5344CB8AC3E}">
        <p14:creationId xmlns:p14="http://schemas.microsoft.com/office/powerpoint/2010/main" val="2965135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C6E8636-8286-41D7-859C-A307B2D29F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8BDC33D3-A1F0-481D-97ED-9A514DBC14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704BBA24-7417-4073-8C15-A619A0F5F1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92F8EE-E9F2-4588-B549-BD69A14D1B29}" type="datetimeFigureOut">
              <a:rPr lang="es-MX" smtClean="0"/>
              <a:t>05/02/2020</a:t>
            </a:fld>
            <a:endParaRPr lang="es-MX"/>
          </a:p>
        </p:txBody>
      </p:sp>
      <p:sp>
        <p:nvSpPr>
          <p:cNvPr id="5" name="Marcador de pie de página 4">
            <a:extLst>
              <a:ext uri="{FF2B5EF4-FFF2-40B4-BE49-F238E27FC236}">
                <a16:creationId xmlns:a16="http://schemas.microsoft.com/office/drawing/2014/main" id="{425660FC-3E1D-4184-8B5F-3FA45B4A2D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DFE1906A-C259-4D6C-8934-87F351B5BC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FE369B-8CCB-42B7-973C-96FA4C5B5180}" type="slidenum">
              <a:rPr lang="es-MX" smtClean="0"/>
              <a:t>‹Nº›</a:t>
            </a:fld>
            <a:endParaRPr lang="es-MX"/>
          </a:p>
        </p:txBody>
      </p:sp>
    </p:spTree>
    <p:extLst>
      <p:ext uri="{BB962C8B-B14F-4D97-AF65-F5344CB8AC3E}">
        <p14:creationId xmlns:p14="http://schemas.microsoft.com/office/powerpoint/2010/main" val="37811340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Relationships xmlns="http://schemas.openxmlformats.org/package/2006/relationships"><Relationship Id="rId2" Target="../media/slidelang-image-1.png" Type="http://schemas.openxmlformats.org/officeDocument/2006/relationships/image"/><Relationship Id="rId1" Target="../slideLayouts/slideLayout2.xml" Type="http://schemas.openxmlformats.org/officeDocument/2006/relationships/slideLayout"/></Relationships>
</file>

<file path=ppt/slides/_rels/slide6.xml.rels><?xml version="1.0" encoding="UTF-8" standalone="yes"?><Relationships xmlns="http://schemas.openxmlformats.org/package/2006/relationships"><Relationship Id="rId2" Target="../media/slidelang-image-3.png" Type="http://schemas.openxmlformats.org/officeDocument/2006/relationships/image"/><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2" Target="../media/slidelang-image-4.png" Type="http://schemas.openxmlformats.org/officeDocument/2006/relationships/image"/><Relationship Id="rId1" Target="../slideLayouts/slideLayout7.xml" Type="http://schemas.openxmlformats.org/officeDocument/2006/relationships/slideLayout"/></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Relationships xmlns="http://schemas.openxmlformats.org/package/2006/relationships"><Relationship Id="rId2" Target="../media/slidelang-image-2.png" Type="http://schemas.openxmlformats.org/officeDocument/2006/relationships/image"/><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chemeClr val="bg1"/>
        </a:solidFill>
        <a:effectLst/>
      </p:bgPr>
    </p:bg>
    <p:spTree>
      <p:nvGrpSpPr>
        <p:cNvPr id="1" name=""/>
        <p:cNvGrpSpPr/>
        <p:nvPr/>
      </p:nvGrpSpPr>
      <p:grpSpPr>
        <a:xfrm>
          <a:off x="0" y="0"/>
          <a:ext cx="0" cy="0"/>
          <a:chOff x="0" y="0"/>
          <a:chExt cx="0" cy="0"/>
        </a:xfrm>
      </p:grpSpPr>
      <p:pic>
        <p:nvPicPr>
          <p:cNvPr descr="Resultado de imagen para brain wallpaper" id="6146" name="Picture 2">
            <a:extLst>
              <a:ext uri="{FF2B5EF4-FFF2-40B4-BE49-F238E27FC236}">
                <a16:creationId xmlns:a16="http://schemas.microsoft.com/office/drawing/2014/main" id="{29B1F0EE-949B-475C-BD91-B72E054658F6}"/>
              </a:ext>
            </a:extLst>
          </p:cNvPr>
          <p:cNvPicPr>
            <a:picLocks noChangeArrowheads="1" noChangeAspect="1"/>
          </p:cNvPicPr>
          <p:nvPr/>
        </p:nvPicPr>
        <p:blipFill rotWithShape="1">
          <a:blip r:embed="rId2">
            <a:extLst>
              <a:ext uri="{28A0092B-C50C-407E-A947-70E740481C1C}">
                <a14:useLocalDpi xmlns:a14="http://schemas.microsoft.com/office/drawing/2010/main" val="0"/>
              </a:ext>
            </a:extLst>
          </a:blip>
          <a:srcRect l="39539" r="10239"/>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37"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AdjustHandles="1" noChangeArrowheads="1" noChangeAspect="1" noChangeShapeType="1" noEditPoints="1" noGrp="1" noMove="1" noResize="1" noRot="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fmla="*/ 1333 w 1333" name="T0"/>
              <a:gd fmla="*/ 1031 h 1298" name="T1"/>
              <a:gd fmla="*/ 1333 w 1333" name="T2"/>
              <a:gd fmla="*/ 380 h 1298" name="T3"/>
              <a:gd fmla="*/ 706 w 1333" name="T4"/>
              <a:gd fmla="*/ 0 h 1298" name="T5"/>
              <a:gd fmla="*/ 0 w 1333" name="T6"/>
              <a:gd fmla="*/ 706 h 1298" name="T7"/>
              <a:gd fmla="*/ 323 w 1333" name="T8"/>
              <a:gd fmla="*/ 1298 h 1298" name="T9"/>
              <a:gd fmla="*/ 1090 w 1333" name="T10"/>
              <a:gd fmla="*/ 1298 h 1298" name="T11"/>
              <a:gd fmla="*/ 1333 w 1333" name="T12"/>
              <a:gd fmla="*/ 1031 h 1298" name="T13"/>
            </a:gdLst>
            <a:ahLst/>
            <a:cxnLst>
              <a:cxn ang="0">
                <a:pos x="T0" y="T1"/>
              </a:cxn>
              <a:cxn ang="0">
                <a:pos x="T2" y="T3"/>
              </a:cxn>
              <a:cxn ang="0">
                <a:pos x="T4" y="T5"/>
              </a:cxn>
              <a:cxn ang="0">
                <a:pos x="T6" y="T7"/>
              </a:cxn>
              <a:cxn ang="0">
                <a:pos x="T8" y="T9"/>
              </a:cxn>
              <a:cxn ang="0">
                <a:pos x="T10" y="T11"/>
              </a:cxn>
              <a:cxn ang="0">
                <a:pos x="T12" y="T13"/>
              </a:cxn>
            </a:cxnLst>
            <a:rect b="b" l="0" r="r" t="0"/>
            <a:pathLst>
              <a:path h="1298" w="1333">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cap="sq" cmpd="dbl" w="50800">
            <a:noFill/>
            <a:miter lim="800000"/>
          </a:ln>
          <a:effectLst/>
        </p:spPr>
        <p:txBody>
          <a:bodyPr anchor="t" bIns="45720" lIns="91440" rIns="91440" rtlCol="0" tIns="45720" vert="horz">
            <a:normAutofit/>
          </a:bodyPr>
          <a:lstStyle/>
          <a:p>
            <a:pPr algn="ctr">
              <a:spcAft>
                <a:spcPts val="1000"/>
              </a:spcAft>
              <a:buClr>
                <a:schemeClr val="tx1"/>
              </a:buClr>
              <a:buSzPct val="100000"/>
              <a:buFont typeface="Arial"/>
              <a:buNone/>
            </a:pPr>
            <a:endParaRPr cap="all" lang="en-US" sz="1600"/>
          </a:p>
        </p:txBody>
      </p:sp>
      <p:sp>
        <p:nvSpPr>
          <p:cNvPr id="2" name="Título 1">
            <a:extLst>
              <a:ext uri="{FF2B5EF4-FFF2-40B4-BE49-F238E27FC236}">
                <a16:creationId xmlns:a16="http://schemas.microsoft.com/office/drawing/2014/main" id="{A01C480F-C12F-456C-83FA-ABF5874C29A7}"/>
              </a:ext>
            </a:extLst>
          </p:cNvPr>
          <p:cNvSpPr>
            <a:spLocks noGrp="1"/>
          </p:cNvSpPr>
          <p:nvPr>
            <p:ph type="ctrTitle"/>
          </p:nvPr>
        </p:nvSpPr>
        <p:spPr>
          <a:xfrm>
            <a:off x="8022020" y="3182257"/>
            <a:ext cx="3852041" cy="1834056"/>
          </a:xfrm>
        </p:spPr>
        <p:txBody>
          <a:bodyPr>
            <a:normAutofit/>
          </a:bodyPr>
          <a:lstStyle/>
          <a:p>
            <a:r>
              <a:rPr b="1" lang="fr-FR" sz="3100"/>
              <a:t>Traitement de l'information dans le système nerveux.</a:t>
            </a:r>
            <a:br>
              <a:rPr b="1" dirty="0" lang="es-MX" sz="3100"/>
            </a:br>
            <a:r>
              <a:rPr b="1" lang="fr-FR" sz="2000"/>
              <a:t>Matière : Psychophysiologie</a:t>
            </a:r>
            <a:br>
              <a:rPr b="1" dirty="0" lang="es-MX" sz="3100"/>
            </a:br>
            <a:r>
              <a:rPr b="1" lang="fr-FR" sz="2000"/>
              <a:t>Licence : Psychologie</a:t>
            </a:r>
            <a:br>
              <a:rPr b="1" dirty="0" lang="es-MX" sz="3100"/>
            </a:br>
            <a:r>
              <a:rPr b="1" lang="fr-FR" sz="2000"/>
              <a:t>Prof. Verónica Espinoza</a:t>
            </a:r>
            <a:endParaRPr b="1" dirty="0" lang="es-MX" sz="3100"/>
          </a:p>
        </p:txBody>
      </p:sp>
      <p:cxnSp>
        <p:nvCxnSpPr>
          <p:cNvPr id="139" name="Straight Connector 138">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AdjustHandles="1" noChangeArrowheads="1" noChangeAspect="1" noChangeShapeType="1" noEditPoints="1" noGrp="1" noMove="1" noResize="1" noRot="1"/>
          </p:cNvCxnSpPr>
          <p:nvPr>
            <p:extLst>
              <p:ext uri="{386F3935-93C4-4BCD-93E2-E3B085C9AB24}">
                <p16:designElem xmlns:p16="http://schemas.microsoft.com/office/powerpoint/2015/main" val="1"/>
              </p:ext>
            </p:extLst>
          </p:nvPr>
        </p:nvCxnSpPr>
        <p:spPr>
          <a:xfrm>
            <a:off x="9480331" y="5123793"/>
            <a:ext cx="935420" cy="0"/>
          </a:xfrm>
          <a:prstGeom prst="line">
            <a:avLst/>
          </a:prstGeom>
          <a:ln cap="sq" w="25400">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1208095"/>
      </p:ext>
    </p:extLst>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B8428640-809A-4FEE-8DFF-27E542A9EE20}"/>
              </a:ext>
            </a:extLst>
          </p:cNvPr>
          <p:cNvSpPr/>
          <p:nvPr/>
        </p:nvSpPr>
        <p:spPr>
          <a:xfrm>
            <a:off x="339008" y="954450"/>
            <a:ext cx="11520057" cy="1938992"/>
          </a:xfrm>
          <a:prstGeom prst="rect">
            <a:avLst/>
          </a:prstGeom>
        </p:spPr>
        <p:txBody>
          <a:bodyPr wrap="square">
            <a:normAutofit fontScale="81702"/>
          </a:bodyPr>
          <a:lstStyle/>
          <a:p>
            <a:pPr algn="just"/>
            <a:r>
              <a:rPr b="0" i="0" lang="fr-FR" sz="2400">
                <a:solidFill>
                  <a:srgbClr val="3C4245"/>
                </a:solidFill>
                <a:effectLst/>
                <a:latin charset="0" panose="020B0604020202020204" pitchFamily="34" typeface="Arial"/>
              </a:rPr>
              <a:t>L'</a:t>
            </a:r>
            <a:r>
              <a:rPr b="1" i="0" lang="fr-FR" sz="2400">
                <a:solidFill>
                  <a:srgbClr val="C00000"/>
                </a:solidFill>
                <a:effectLst/>
                <a:latin charset="0" panose="020B0604020202020204" pitchFamily="34" typeface="Arial"/>
              </a:rPr>
              <a:t>épilepsie est une maladie cérébrale chronique qui touche des personnes du monde entier et de tous âges.</a:t>
            </a:r>
            <a:r>
              <a:rPr b="0" i="0" lang="fr-FR" sz="2400">
                <a:solidFill>
                  <a:srgbClr val="3C4245"/>
                </a:solidFill>
                <a:effectLst/>
                <a:latin charset="0" panose="020B0604020202020204" pitchFamily="34" typeface="Arial"/>
              </a:rPr>
              <a:t> C'est l'une des maladies les plus anciennes connues et elle a été entourée de craintes, d'ignorance, de discrimination et de stigmatisation sociale pendant des siècles. Cette stigmatisation persiste aujourd'hui dans de nombreux pays et peut influencer la qualité de vie des patients et de leurs familles.</a:t>
            </a:r>
            <a:endParaRPr dirty="0" lang="es-MX" sz="2400"/>
          </a:p>
        </p:txBody>
      </p:sp>
      <p:sp>
        <p:nvSpPr>
          <p:cNvPr id="4" name="CuadroTexto 3">
            <a:extLst>
              <a:ext uri="{FF2B5EF4-FFF2-40B4-BE49-F238E27FC236}">
                <a16:creationId xmlns:a16="http://schemas.microsoft.com/office/drawing/2014/main" id="{CC3402E2-B915-4BF2-9067-D740773108E8}"/>
              </a:ext>
            </a:extLst>
          </p:cNvPr>
          <p:cNvSpPr txBox="1"/>
          <p:nvPr/>
        </p:nvSpPr>
        <p:spPr>
          <a:xfrm>
            <a:off x="4501661" y="234397"/>
            <a:ext cx="2483372" cy="769441"/>
          </a:xfrm>
          <a:prstGeom prst="rect">
            <a:avLst/>
          </a:prstGeom>
          <a:noFill/>
        </p:spPr>
        <p:txBody>
          <a:bodyPr rtlCol="0" wrap="none">
            <a:normAutofit fontScale="81000"/>
          </a:bodyPr>
          <a:lstStyle/>
          <a:p>
            <a:r>
              <a:rPr b="1" lang="fr-FR" sz="4400">
                <a:solidFill>
                  <a:srgbClr val="C00000"/>
                </a:solidFill>
              </a:rPr>
              <a:t>ÉPILEPSIE</a:t>
            </a:r>
          </a:p>
        </p:txBody>
      </p:sp>
      <p:pic>
        <p:nvPicPr>
          <p:cNvPr descr="Resultado de imagen para epilepsia wallpaper" id="10242" name="Picture 2">
            <a:extLst>
              <a:ext uri="{FF2B5EF4-FFF2-40B4-BE49-F238E27FC236}">
                <a16:creationId xmlns:a16="http://schemas.microsoft.com/office/drawing/2014/main" id="{FF387592-C74D-4D77-BD5E-733C30739C6F}"/>
              </a:ext>
            </a:extLst>
          </p:cNvPr>
          <p:cNvPicPr>
            <a:picLocks noChangeArrowheads="1"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428999"/>
            <a:ext cx="12192000" cy="3429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8199729"/>
      </p:ext>
    </p:extLst>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BC30857-A0D0-4AD7-9F30-276C53106ECF}"/>
              </a:ext>
            </a:extLst>
          </p:cNvPr>
          <p:cNvSpPr/>
          <p:nvPr/>
        </p:nvSpPr>
        <p:spPr>
          <a:xfrm>
            <a:off x="4459457" y="1225828"/>
            <a:ext cx="7566139" cy="5355312"/>
          </a:xfrm>
          <a:prstGeom prst="rect">
            <a:avLst/>
          </a:prstGeom>
        </p:spPr>
        <p:txBody>
          <a:bodyPr wrap="square">
            <a:normAutofit fontScale="81089"/>
          </a:bodyPr>
          <a:lstStyle/>
          <a:p>
            <a:pPr algn="just" indent="-285750" marL="285750">
              <a:buFont charset="2" panose="05000000000000000000" pitchFamily="2" typeface="Wingdings"/>
              <a:buChar char="q"/>
            </a:pPr>
            <a:r>
              <a:rPr i="0" lang="fr-FR">
                <a:effectLst/>
                <a:latin charset="0" panose="020B0604020202020204" pitchFamily="34" typeface="Arial"/>
              </a:rPr>
              <a:t>L'épilepsie est un </a:t>
            </a:r>
            <a:r>
              <a:rPr b="1" i="0" lang="fr-FR">
                <a:solidFill>
                  <a:srgbClr val="FF0000"/>
                </a:solidFill>
                <a:effectLst/>
                <a:latin charset="0" panose="020B0604020202020204" pitchFamily="34" typeface="Arial"/>
              </a:rPr>
              <a:t>trouble neurologique</a:t>
            </a:r>
            <a:r>
              <a:rPr i="0" lang="fr-FR">
                <a:effectLst/>
                <a:latin charset="0" panose="020B0604020202020204" pitchFamily="34" typeface="Arial"/>
              </a:rPr>
              <a:t> chronique qui touche des personnes de tous âges.</a:t>
            </a:r>
          </a:p>
          <a:p>
            <a:pPr algn="just" indent="-285750" marL="285750">
              <a:buFont charset="2" panose="05000000000000000000" pitchFamily="2" typeface="Wingdings"/>
              <a:buChar char="q"/>
            </a:pPr>
            <a:endParaRPr dirty="0" i="0" lang="es-ES">
              <a:effectLst/>
              <a:latin charset="0" panose="020B0604020202020204" pitchFamily="34" typeface="Arial"/>
            </a:endParaRPr>
          </a:p>
          <a:p>
            <a:pPr algn="just" indent="-285750" marL="285750">
              <a:buFont charset="2" panose="05000000000000000000" pitchFamily="2" typeface="Wingdings"/>
              <a:buChar char="q"/>
            </a:pPr>
            <a:r>
              <a:rPr i="0" lang="fr-FR">
                <a:effectLst/>
                <a:latin charset="0" panose="020B0604020202020204" pitchFamily="34" typeface="Arial"/>
              </a:rPr>
              <a:t>Dans le monde, </a:t>
            </a:r>
            <a:r>
              <a:rPr b="1" i="0" lang="fr-FR">
                <a:solidFill>
                  <a:srgbClr val="00B050"/>
                </a:solidFill>
                <a:effectLst/>
                <a:latin charset="0" panose="020B0604020202020204" pitchFamily="34" typeface="Arial"/>
              </a:rPr>
              <a:t>environ 50 millions de personnes souffrent d’épilepsie</a:t>
            </a:r>
            <a:r>
              <a:rPr i="0" lang="fr-FR">
                <a:effectLst/>
                <a:latin charset="0" panose="020B0604020202020204" pitchFamily="34" typeface="Arial"/>
              </a:rPr>
              <a:t>, ce qui en fait l’un des troubles neurologiques les plus courants.</a:t>
            </a:r>
          </a:p>
          <a:p>
            <a:pPr algn="just" indent="-285750" marL="285750">
              <a:buFont charset="2" panose="05000000000000000000" pitchFamily="2" typeface="Wingdings"/>
              <a:buChar char="q"/>
            </a:pPr>
            <a:endParaRPr dirty="0" i="0" lang="es-ES">
              <a:effectLst/>
              <a:latin charset="0" panose="020B0604020202020204" pitchFamily="34" typeface="Arial"/>
            </a:endParaRPr>
          </a:p>
          <a:p>
            <a:pPr algn="just" indent="-285750" marL="285750">
              <a:buFont charset="2" panose="05000000000000000000" pitchFamily="2" typeface="Wingdings"/>
              <a:buChar char="q"/>
            </a:pPr>
            <a:r>
              <a:rPr i="0" lang="fr-FR">
                <a:effectLst/>
                <a:latin charset="0" panose="020B0604020202020204" pitchFamily="34" typeface="Arial"/>
              </a:rPr>
              <a:t>Près de </a:t>
            </a:r>
            <a:r>
              <a:rPr b="1" i="0" lang="fr-FR">
                <a:solidFill>
                  <a:schemeClr val="accent3">
                    <a:lumMod val="50000"/>
                  </a:schemeClr>
                </a:solidFill>
                <a:effectLst/>
                <a:latin charset="0" panose="020B0604020202020204" pitchFamily="34" typeface="Arial"/>
              </a:rPr>
              <a:t>80 % des patients</a:t>
            </a:r>
            <a:r>
              <a:rPr i="0" lang="fr-FR">
                <a:effectLst/>
                <a:latin charset="0" panose="020B0604020202020204" pitchFamily="34" typeface="Arial"/>
              </a:rPr>
              <a:t> vivent dans des pays à revenu faible et intermédiaire.</a:t>
            </a:r>
          </a:p>
          <a:p>
            <a:pPr algn="just" indent="-285750" marL="285750">
              <a:buFont charset="2" panose="05000000000000000000" pitchFamily="2" typeface="Wingdings"/>
              <a:buChar char="q"/>
            </a:pPr>
            <a:endParaRPr dirty="0" i="0" lang="es-ES">
              <a:effectLst/>
              <a:latin charset="0" panose="020B0604020202020204" pitchFamily="34" typeface="Arial"/>
            </a:endParaRPr>
          </a:p>
          <a:p>
            <a:pPr algn="just" indent="-285750" marL="285750">
              <a:buFont charset="2" panose="05000000000000000000" pitchFamily="2" typeface="Wingdings"/>
              <a:buChar char="q"/>
            </a:pPr>
            <a:r>
              <a:rPr i="0" lang="fr-FR">
                <a:effectLst/>
                <a:latin charset="0" panose="020B0604020202020204" pitchFamily="34" typeface="Arial"/>
              </a:rPr>
              <a:t>Les personnes épileptiques </a:t>
            </a:r>
            <a:r>
              <a:rPr b="1" i="0" lang="fr-FR">
                <a:solidFill>
                  <a:srgbClr val="00B0F0"/>
                </a:solidFill>
                <a:effectLst/>
                <a:latin charset="0" panose="020B0604020202020204" pitchFamily="34" typeface="Arial"/>
              </a:rPr>
              <a:t>répondent au traitement dans environ 70 %</a:t>
            </a:r>
            <a:r>
              <a:rPr i="0" lang="fr-FR">
                <a:effectLst/>
                <a:latin charset="0" panose="020B0604020202020204" pitchFamily="34" typeface="Arial"/>
              </a:rPr>
              <a:t> des cas.</a:t>
            </a:r>
          </a:p>
          <a:p>
            <a:pPr algn="just" indent="-285750" marL="285750">
              <a:buFont charset="2" panose="05000000000000000000" pitchFamily="2" typeface="Wingdings"/>
              <a:buChar char="q"/>
            </a:pPr>
            <a:endParaRPr dirty="0" i="0" lang="es-ES">
              <a:effectLst/>
              <a:latin charset="0" panose="020B0604020202020204" pitchFamily="34" typeface="Arial"/>
            </a:endParaRPr>
          </a:p>
          <a:p>
            <a:pPr algn="just" indent="-285750" marL="285750">
              <a:buFont charset="2" panose="05000000000000000000" pitchFamily="2" typeface="Wingdings"/>
              <a:buChar char="q"/>
            </a:pPr>
            <a:r>
              <a:rPr i="0" lang="fr-FR">
                <a:effectLst/>
                <a:latin charset="0" panose="020B0604020202020204" pitchFamily="34" typeface="Arial"/>
              </a:rPr>
              <a:t>Environ les trois quarts des personnes vivant dans des pays à revenu faible et intermédiaire </a:t>
            </a:r>
            <a:r>
              <a:rPr b="1" i="0" lang="fr-FR">
                <a:solidFill>
                  <a:srgbClr val="7030A0"/>
                </a:solidFill>
                <a:effectLst/>
                <a:latin charset="0" panose="020B0604020202020204" pitchFamily="34" typeface="Arial"/>
              </a:rPr>
              <a:t>ne reçoivent pas le traitement dont elles ont besoin.</a:t>
            </a:r>
          </a:p>
          <a:p>
            <a:pPr algn="just" indent="-285750" marL="285750">
              <a:buFont charset="2" panose="05000000000000000000" pitchFamily="2" typeface="Wingdings"/>
              <a:buChar char="q"/>
            </a:pPr>
            <a:endParaRPr b="1" dirty="0" i="0" lang="es-ES">
              <a:solidFill>
                <a:srgbClr val="7030A0"/>
              </a:solidFill>
              <a:effectLst/>
              <a:latin charset="0" panose="020B0604020202020204" pitchFamily="34" typeface="Arial"/>
            </a:endParaRPr>
          </a:p>
          <a:p>
            <a:pPr algn="just" indent="-285750" marL="285750">
              <a:buFont charset="2" panose="05000000000000000000" pitchFamily="2" typeface="Wingdings"/>
              <a:buChar char="q"/>
            </a:pPr>
            <a:r>
              <a:rPr i="0" lang="fr-FR">
                <a:effectLst/>
                <a:latin charset="0" panose="020B0604020202020204" pitchFamily="34" typeface="Arial"/>
              </a:rPr>
              <a:t>Dans de nombreuses régions du monde, les patients et leurs familles peuvent être victimes de </a:t>
            </a:r>
            <a:r>
              <a:rPr b="1" i="0" lang="fr-FR">
                <a:solidFill>
                  <a:schemeClr val="accent4">
                    <a:lumMod val="75000"/>
                  </a:schemeClr>
                </a:solidFill>
                <a:effectLst/>
                <a:latin charset="0" panose="020B0604020202020204" pitchFamily="34" typeface="Arial"/>
              </a:rPr>
              <a:t>stigmatisation et de discrimination</a:t>
            </a:r>
            <a:r>
              <a:rPr i="0" lang="fr-FR">
                <a:effectLst/>
                <a:latin charset="0" panose="020B0604020202020204" pitchFamily="34" typeface="Arial"/>
              </a:rPr>
              <a:t>.</a:t>
            </a:r>
          </a:p>
        </p:txBody>
      </p:sp>
      <p:sp>
        <p:nvSpPr>
          <p:cNvPr id="3" name="CuadroTexto 2">
            <a:extLst>
              <a:ext uri="{FF2B5EF4-FFF2-40B4-BE49-F238E27FC236}">
                <a16:creationId xmlns:a16="http://schemas.microsoft.com/office/drawing/2014/main" id="{FB9BBC15-34E2-4DEC-8EAC-18C275953E26}"/>
              </a:ext>
            </a:extLst>
          </p:cNvPr>
          <p:cNvSpPr txBox="1"/>
          <p:nvPr/>
        </p:nvSpPr>
        <p:spPr>
          <a:xfrm>
            <a:off x="4853353" y="151180"/>
            <a:ext cx="2271776" cy="707886"/>
          </a:xfrm>
          <a:prstGeom prst="rect">
            <a:avLst/>
          </a:prstGeom>
          <a:noFill/>
        </p:spPr>
        <p:txBody>
          <a:bodyPr rtlCol="0" wrap="none">
            <a:normAutofit fontScale="81000"/>
          </a:bodyPr>
          <a:lstStyle/>
          <a:p>
            <a:r>
              <a:rPr b="1" lang="fr-FR" sz="4000">
                <a:solidFill>
                  <a:srgbClr val="C00000"/>
                </a:solidFill>
              </a:rPr>
              <a:t>ÉPILEPSIE</a:t>
            </a:r>
          </a:p>
        </p:txBody>
      </p:sp>
      <p:sp>
        <p:nvSpPr>
          <p:cNvPr id="4" name="CuadroTexto 3">
            <a:extLst>
              <a:ext uri="{FF2B5EF4-FFF2-40B4-BE49-F238E27FC236}">
                <a16:creationId xmlns:a16="http://schemas.microsoft.com/office/drawing/2014/main" id="{04807560-AD40-4F1B-BFCE-F32E94939D83}"/>
              </a:ext>
            </a:extLst>
          </p:cNvPr>
          <p:cNvSpPr txBox="1"/>
          <p:nvPr/>
        </p:nvSpPr>
        <p:spPr>
          <a:xfrm>
            <a:off x="9057313" y="397401"/>
            <a:ext cx="2173672" cy="461665"/>
          </a:xfrm>
          <a:prstGeom prst="rect">
            <a:avLst/>
          </a:prstGeom>
          <a:noFill/>
          <a:ln>
            <a:solidFill>
              <a:schemeClr val="accent6">
                <a:lumMod val="75000"/>
              </a:schemeClr>
            </a:solidFill>
          </a:ln>
        </p:spPr>
        <p:txBody>
          <a:bodyPr rtlCol="0" wrap="none">
            <a:normAutofit fontScale="79411"/>
          </a:bodyPr>
          <a:lstStyle/>
          <a:p>
            <a:r>
              <a:rPr lang="fr-FR" sz="2400">
                <a:solidFill>
                  <a:srgbClr val="0070C0"/>
                </a:solidFill>
              </a:rPr>
              <a:t>Données générales</a:t>
            </a:r>
          </a:p>
        </p:txBody>
      </p:sp>
      <p:pic>
        <p:nvPicPr>
          <p:cNvPr descr="Resultado de imagen para epilepsia brian" id="11266" name="Picture 2">
            <a:extLst>
              <a:ext uri="{FF2B5EF4-FFF2-40B4-BE49-F238E27FC236}">
                <a16:creationId xmlns:a16="http://schemas.microsoft.com/office/drawing/2014/main" id="{8559559C-5D29-4749-8644-8AB6F2BA4A7F}"/>
              </a:ext>
            </a:extLst>
          </p:cNvPr>
          <p:cNvPicPr>
            <a:picLocks noChangeArrowheads="1"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23437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465199"/>
      </p:ext>
    </p:extLst>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1F3837B9-84B6-4D1A-98A6-5F38713EBD37}"/>
              </a:ext>
            </a:extLst>
          </p:cNvPr>
          <p:cNvSpPr/>
          <p:nvPr/>
        </p:nvSpPr>
        <p:spPr>
          <a:xfrm>
            <a:off x="312473" y="573822"/>
            <a:ext cx="7122942" cy="5909310"/>
          </a:xfrm>
          <a:prstGeom prst="rect">
            <a:avLst/>
          </a:prstGeom>
        </p:spPr>
        <p:txBody>
          <a:bodyPr wrap="square">
            <a:normAutofit fontScale="81249"/>
          </a:bodyPr>
          <a:lstStyle/>
          <a:p>
            <a:pPr algn="just" indent="-285750" marL="285750">
              <a:buFont charset="0" panose="020B0604020202020204" pitchFamily="34" typeface="Arial"/>
              <a:buChar char="•"/>
            </a:pPr>
            <a:endParaRPr b="1" dirty="0" lang="es-ES">
              <a:solidFill>
                <a:srgbClr val="3C4245"/>
              </a:solidFill>
              <a:latin charset="0" panose="020B0604020202020204" pitchFamily="34" typeface="Arial"/>
            </a:endParaRPr>
          </a:p>
          <a:p>
            <a:pPr algn="just" indent="-285750" marL="285750">
              <a:buFont charset="0" panose="020B0604020202020204" pitchFamily="34" typeface="Arial"/>
              <a:buChar char="•"/>
            </a:pPr>
            <a:endParaRPr b="1" dirty="0" i="0" lang="es-ES">
              <a:solidFill>
                <a:srgbClr val="3C4245"/>
              </a:solidFill>
              <a:effectLst/>
              <a:latin charset="0" panose="020B0604020202020204" pitchFamily="34" typeface="Arial"/>
            </a:endParaRPr>
          </a:p>
          <a:p>
            <a:pPr algn="just" indent="-285750" marL="285750">
              <a:buFont charset="0" panose="020B0604020202020204" pitchFamily="34" typeface="Arial"/>
              <a:buChar char="•"/>
            </a:pPr>
            <a:r>
              <a:rPr b="0" i="0" lang="fr-FR">
                <a:solidFill>
                  <a:srgbClr val="3C4245"/>
                </a:solidFill>
                <a:effectLst/>
                <a:latin charset="0" panose="020B0604020202020204" pitchFamily="34" typeface="Arial"/>
              </a:rPr>
              <a:t>L’épilepsie </a:t>
            </a:r>
            <a:r>
              <a:rPr b="1" i="0" lang="fr-FR">
                <a:solidFill>
                  <a:srgbClr val="FFC000"/>
                </a:solidFill>
                <a:effectLst/>
                <a:latin charset="0" panose="020B0604020202020204" pitchFamily="34" typeface="Arial"/>
              </a:rPr>
              <a:t>se définit par deux crises non provoquées ou plus.</a:t>
            </a:r>
          </a:p>
          <a:p>
            <a:pPr algn="just" indent="-285750" marL="285750">
              <a:buFont charset="0" panose="020B0604020202020204" pitchFamily="34" typeface="Arial"/>
              <a:buChar char="•"/>
            </a:pPr>
            <a:endParaRPr b="0" dirty="0" i="0" lang="es-ES">
              <a:solidFill>
                <a:srgbClr val="3C4245"/>
              </a:solidFill>
              <a:effectLst/>
              <a:latin charset="0" panose="020B0604020202020204" pitchFamily="34" typeface="Arial"/>
            </a:endParaRPr>
          </a:p>
          <a:p>
            <a:pPr algn="just" indent="-285750" marL="285750">
              <a:buFont charset="0" panose="020B0604020202020204" pitchFamily="34" typeface="Arial"/>
              <a:buChar char="•"/>
            </a:pPr>
            <a:r>
              <a:rPr b="0" i="0" lang="fr-FR">
                <a:solidFill>
                  <a:srgbClr val="3C4245"/>
                </a:solidFill>
                <a:effectLst/>
                <a:latin charset="0" panose="020B0604020202020204" pitchFamily="34" typeface="Arial"/>
              </a:rPr>
              <a:t>Ces crises </a:t>
            </a:r>
            <a:r>
              <a:rPr b="1" i="0" lang="fr-FR">
                <a:solidFill>
                  <a:srgbClr val="00B050"/>
                </a:solidFill>
                <a:effectLst/>
                <a:latin charset="0" panose="020B0604020202020204" pitchFamily="34" typeface="Arial"/>
              </a:rPr>
              <a:t>sont des épisodes brefs de mouvements involontaires pouvant toucher une partie du corps </a:t>
            </a:r>
            <a:r>
              <a:rPr b="0" i="0" lang="fr-FR">
                <a:solidFill>
                  <a:srgbClr val="3C4245"/>
                </a:solidFill>
                <a:effectLst/>
                <a:latin charset="0" panose="020B0604020202020204" pitchFamily="34" typeface="Arial"/>
              </a:rPr>
              <a:t>(crises partielles) ou sa totalité (crises généralisées) et s’accompagnent parfois d’une perte de conscience et du contrôle des sphincters.</a:t>
            </a:r>
          </a:p>
          <a:p>
            <a:pPr algn="just" indent="-285750" marL="285750">
              <a:buFont charset="0" panose="020B0604020202020204" pitchFamily="34" typeface="Arial"/>
              <a:buChar char="•"/>
            </a:pPr>
            <a:endParaRPr b="0" dirty="0" i="0" lang="es-ES">
              <a:solidFill>
                <a:srgbClr val="3C4245"/>
              </a:solidFill>
              <a:effectLst/>
              <a:latin charset="0" panose="020B0604020202020204" pitchFamily="34" typeface="Arial"/>
            </a:endParaRPr>
          </a:p>
          <a:p>
            <a:pPr algn="just" indent="-285750" marL="285750">
              <a:buFont charset="0" panose="020B0604020202020204" pitchFamily="34" typeface="Arial"/>
              <a:buChar char="•"/>
            </a:pPr>
            <a:r>
              <a:rPr b="0" i="0" lang="fr-FR">
                <a:solidFill>
                  <a:srgbClr val="3C4245"/>
                </a:solidFill>
                <a:effectLst/>
                <a:latin charset="0" panose="020B0604020202020204" pitchFamily="34" typeface="Arial"/>
              </a:rPr>
              <a:t>Les crises </a:t>
            </a:r>
            <a:r>
              <a:rPr b="1" i="0" lang="fr-FR">
                <a:solidFill>
                  <a:srgbClr val="7030A0"/>
                </a:solidFill>
                <a:effectLst/>
                <a:latin charset="0" panose="020B0604020202020204" pitchFamily="34" typeface="Arial"/>
              </a:rPr>
              <a:t>sont dues à des décharges électriques excessives de groupes de cellules cérébrales pouvant survenir dans différentes parties du cerveau.</a:t>
            </a:r>
          </a:p>
          <a:p>
            <a:pPr algn="just" indent="-285750" marL="285750">
              <a:buFont charset="0" panose="020B0604020202020204" pitchFamily="34" typeface="Arial"/>
              <a:buChar char="•"/>
            </a:pPr>
            <a:endParaRPr dirty="0" lang="es-ES">
              <a:solidFill>
                <a:srgbClr val="3C4245"/>
              </a:solidFill>
              <a:latin charset="0" panose="020B0604020202020204" pitchFamily="34" typeface="Arial"/>
            </a:endParaRPr>
          </a:p>
          <a:p>
            <a:pPr algn="just" indent="-285750" marL="285750">
              <a:buFont charset="0" panose="020B0604020202020204" pitchFamily="34" typeface="Arial"/>
              <a:buChar char="•"/>
            </a:pPr>
            <a:r>
              <a:rPr b="0" i="0" lang="fr-FR">
                <a:solidFill>
                  <a:srgbClr val="3C4245"/>
                </a:solidFill>
                <a:effectLst/>
                <a:latin charset="0" panose="020B0604020202020204" pitchFamily="34" typeface="Arial"/>
              </a:rPr>
              <a:t>Les crises peuvent aller d’épisodes très brefs d’absence ou de contractions musculaires à </a:t>
            </a:r>
            <a:r>
              <a:rPr b="1" i="0" lang="fr-FR">
                <a:solidFill>
                  <a:srgbClr val="FF0000"/>
                </a:solidFill>
                <a:effectLst/>
                <a:latin charset="0" panose="020B0604020202020204" pitchFamily="34" typeface="Arial"/>
              </a:rPr>
              <a:t>des crises prolongées et sévères</a:t>
            </a:r>
            <a:r>
              <a:rPr b="0" i="0" lang="fr-FR">
                <a:solidFill>
                  <a:srgbClr val="3C4245"/>
                </a:solidFill>
                <a:effectLst/>
                <a:latin charset="0" panose="020B0604020202020204" pitchFamily="34" typeface="Arial"/>
              </a:rPr>
              <a:t>.</a:t>
            </a:r>
          </a:p>
          <a:p>
            <a:pPr algn="just" indent="-285750" marL="285750">
              <a:buFont charset="0" panose="020B0604020202020204" pitchFamily="34" typeface="Arial"/>
              <a:buChar char="•"/>
            </a:pPr>
            <a:endParaRPr dirty="0" lang="es-ES">
              <a:solidFill>
                <a:srgbClr val="3C4245"/>
              </a:solidFill>
              <a:latin charset="0" panose="020B0604020202020204" pitchFamily="34" typeface="Arial"/>
            </a:endParaRPr>
          </a:p>
          <a:p>
            <a:pPr algn="just" indent="-285750" marL="285750">
              <a:buFont charset="0" panose="020B0604020202020204" pitchFamily="34" typeface="Arial"/>
              <a:buChar char="•"/>
            </a:pPr>
            <a:r>
              <a:rPr b="0" i="0" lang="fr-FR">
                <a:solidFill>
                  <a:srgbClr val="3C4245"/>
                </a:solidFill>
                <a:effectLst/>
                <a:latin charset="0" panose="020B0604020202020204" pitchFamily="34" typeface="Arial"/>
              </a:rPr>
              <a:t>Leur fréquence peut également varier, allant de </a:t>
            </a:r>
            <a:r>
              <a:rPr b="1" i="0" lang="fr-FR">
                <a:solidFill>
                  <a:schemeClr val="accent4">
                    <a:lumMod val="75000"/>
                  </a:schemeClr>
                </a:solidFill>
                <a:effectLst/>
                <a:latin charset="0" panose="020B0604020202020204" pitchFamily="34" typeface="Arial"/>
              </a:rPr>
              <a:t>moins d’une par an à plusieurs par jour</a:t>
            </a:r>
            <a:r>
              <a:rPr b="0" i="0" lang="fr-FR">
                <a:solidFill>
                  <a:srgbClr val="3C4245"/>
                </a:solidFill>
                <a:effectLst/>
                <a:latin charset="0" panose="020B0604020202020204" pitchFamily="34" typeface="Arial"/>
              </a:rPr>
              <a:t>.</a:t>
            </a:r>
          </a:p>
        </p:txBody>
      </p:sp>
      <p:sp>
        <p:nvSpPr>
          <p:cNvPr id="3" name="Rectángulo 2">
            <a:extLst>
              <a:ext uri="{FF2B5EF4-FFF2-40B4-BE49-F238E27FC236}">
                <a16:creationId xmlns:a16="http://schemas.microsoft.com/office/drawing/2014/main" id="{0DD1997D-67E6-41FC-9447-BD2DC25006EF}"/>
              </a:ext>
            </a:extLst>
          </p:cNvPr>
          <p:cNvSpPr/>
          <p:nvPr/>
        </p:nvSpPr>
        <p:spPr>
          <a:xfrm>
            <a:off x="802409" y="281434"/>
            <a:ext cx="3804247" cy="584775"/>
          </a:xfrm>
          <a:prstGeom prst="rect">
            <a:avLst/>
          </a:prstGeom>
        </p:spPr>
        <p:txBody>
          <a:bodyPr wrap="none">
            <a:normAutofit fontScale="80525"/>
          </a:bodyPr>
          <a:lstStyle/>
          <a:p>
            <a:pPr algn="just"/>
            <a:r>
              <a:rPr b="1" i="0" lang="fr-FR" sz="3200">
                <a:solidFill>
                  <a:srgbClr val="C00000"/>
                </a:solidFill>
                <a:effectLst/>
                <a:latin charset="0" panose="020B0604020202020204" pitchFamily="34" typeface="Arial"/>
              </a:rPr>
              <a:t>Signes et symptômes</a:t>
            </a:r>
          </a:p>
        </p:txBody>
      </p:sp>
      <p:pic>
        <p:nvPicPr>
          <p:cNvPr descr="Resultado de imagen para epilepsia sÃ­ntomas" id="12290" name="Picture 2">
            <a:extLst>
              <a:ext uri="{FF2B5EF4-FFF2-40B4-BE49-F238E27FC236}">
                <a16:creationId xmlns:a16="http://schemas.microsoft.com/office/drawing/2014/main" id="{892AB4C6-105E-4A26-96DD-D6B793D2FD5B}"/>
              </a:ext>
            </a:extLst>
          </p:cNvPr>
          <p:cNvPicPr>
            <a:picLocks noChangeArrowheads="1"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85345" y="0"/>
            <a:ext cx="4606655" cy="2022304"/>
          </a:xfrm>
          <a:prstGeom prst="rect">
            <a:avLst/>
          </a:prstGeom>
          <a:noFill/>
          <a:extLst>
            <a:ext uri="{909E8E84-426E-40DD-AFC4-6F175D3DCCD1}">
              <a14:hiddenFill xmlns:a14="http://schemas.microsoft.com/office/drawing/2010/main">
                <a:solidFill>
                  <a:srgbClr val="FFFFFF"/>
                </a:solidFill>
              </a14:hiddenFill>
            </a:ext>
          </a:extLst>
        </p:spPr>
      </p:pic>
      <p:pic>
        <p:nvPicPr>
          <p:cNvPr descr="Resultado de imagen para epilepsia sÃ­ntomas" id="12292" name="Picture 4">
            <a:extLst>
              <a:ext uri="{FF2B5EF4-FFF2-40B4-BE49-F238E27FC236}">
                <a16:creationId xmlns:a16="http://schemas.microsoft.com/office/drawing/2014/main" id="{57B02295-08DF-48A1-BE9F-EE97DFCADF00}"/>
              </a:ext>
            </a:extLst>
          </p:cNvPr>
          <p:cNvPicPr>
            <a:picLocks noChangeArrowheads="1"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85345" y="2022303"/>
            <a:ext cx="4606655" cy="1906027"/>
          </a:xfrm>
          <a:prstGeom prst="rect">
            <a:avLst/>
          </a:prstGeom>
          <a:noFill/>
          <a:extLst>
            <a:ext uri="{909E8E84-426E-40DD-AFC4-6F175D3DCCD1}">
              <a14:hiddenFill xmlns:a14="http://schemas.microsoft.com/office/drawing/2010/main">
                <a:solidFill>
                  <a:srgbClr val="FFFFFF"/>
                </a:solidFill>
              </a14:hiddenFill>
            </a:ext>
          </a:extLst>
        </p:spPr>
      </p:pic>
      <p:pic>
        <p:nvPicPr>
          <p:cNvPr descr="Imagen relacionada" id="12294" name="Picture 6">
            <a:extLst>
              <a:ext uri="{FF2B5EF4-FFF2-40B4-BE49-F238E27FC236}">
                <a16:creationId xmlns:a16="http://schemas.microsoft.com/office/drawing/2014/main" id="{E6B82315-231F-4C05-A323-F438FE5A4066}"/>
              </a:ext>
            </a:extLst>
          </p:cNvPr>
          <p:cNvPicPr>
            <a:picLocks noChangeArrowheads="1"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85345" y="3882683"/>
            <a:ext cx="4606655" cy="2975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6426304"/>
      </p:ext>
    </p:extLst>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96CAF15A-E8AD-459A-A26D-352D97DA28EB}"/>
              </a:ext>
            </a:extLst>
          </p:cNvPr>
          <p:cNvSpPr/>
          <p:nvPr/>
        </p:nvSpPr>
        <p:spPr>
          <a:xfrm>
            <a:off x="318868" y="837975"/>
            <a:ext cx="6560233" cy="5493812"/>
          </a:xfrm>
          <a:prstGeom prst="rect">
            <a:avLst/>
          </a:prstGeom>
        </p:spPr>
        <p:txBody>
          <a:bodyPr wrap="square">
            <a:normAutofit fontScale="74347"/>
          </a:bodyPr>
          <a:lstStyle/>
          <a:p>
            <a:pPr algn="just"/>
            <a:r>
              <a:rPr i="0" lang="fr-FR">
                <a:effectLst/>
                <a:latin charset="0" panose="020B0604020202020204" pitchFamily="34" typeface="Arial"/>
              </a:rPr>
              <a:t>L’épilepsie </a:t>
            </a:r>
            <a:r>
              <a:rPr i="0" lang="fr-FR">
                <a:solidFill>
                  <a:srgbClr val="FF0000"/>
                </a:solidFill>
                <a:effectLst/>
                <a:latin charset="0" panose="020B0604020202020204" pitchFamily="34" typeface="Arial"/>
              </a:rPr>
              <a:t>n’est pas contagieuse.</a:t>
            </a:r>
          </a:p>
          <a:p>
            <a:pPr algn="just"/>
            <a:endParaRPr dirty="0" lang="es-ES">
              <a:latin charset="0" panose="020B0604020202020204" pitchFamily="34" typeface="Arial"/>
            </a:endParaRPr>
          </a:p>
          <a:p>
            <a:pPr algn="just"/>
            <a:r>
              <a:rPr i="0" lang="fr-FR">
                <a:effectLst/>
                <a:latin charset="0" panose="020B0604020202020204" pitchFamily="34" typeface="Arial"/>
              </a:rPr>
              <a:t>Le type le plus fréquent d’épilepsie, touchant 6 personnes épileptiques sur 10, est </a:t>
            </a:r>
            <a:r>
              <a:rPr b="1" i="0" lang="fr-FR">
                <a:solidFill>
                  <a:srgbClr val="0070C0"/>
                </a:solidFill>
                <a:effectLst/>
                <a:latin charset="0" panose="020B0604020202020204" pitchFamily="34" typeface="Arial"/>
              </a:rPr>
              <a:t>l’épilepsie idiopathique</a:t>
            </a:r>
            <a:r>
              <a:rPr i="0" lang="fr-FR">
                <a:effectLst/>
                <a:latin charset="0" panose="020B0604020202020204" pitchFamily="34" typeface="Arial"/>
              </a:rPr>
              <a:t>, c’est-à-dire sans cause identifiable.</a:t>
            </a:r>
          </a:p>
          <a:p>
            <a:pPr algn="just"/>
            <a:endParaRPr dirty="0" i="0" lang="es-ES" sz="900">
              <a:effectLst/>
              <a:latin charset="0" panose="020B0604020202020204" pitchFamily="34" typeface="Arial"/>
            </a:endParaRPr>
          </a:p>
          <a:p>
            <a:pPr algn="just"/>
            <a:r>
              <a:rPr i="0" lang="fr-FR">
                <a:effectLst/>
                <a:latin charset="0" panose="020B0604020202020204" pitchFamily="34" typeface="Arial"/>
              </a:rPr>
              <a:t>L’épilepsie dont les causes sont connues est appelée </a:t>
            </a:r>
            <a:r>
              <a:rPr b="1" i="0" lang="fr-FR">
                <a:solidFill>
                  <a:schemeClr val="accent6">
                    <a:lumMod val="75000"/>
                  </a:schemeClr>
                </a:solidFill>
                <a:effectLst/>
                <a:latin charset="0" panose="020B0604020202020204" pitchFamily="34" typeface="Arial"/>
              </a:rPr>
              <a:t>épilepsie secondaire ou symptomatique.</a:t>
            </a:r>
            <a:r>
              <a:rPr i="0" lang="fr-FR">
                <a:effectLst/>
                <a:latin charset="0" panose="020B0604020202020204" pitchFamily="34" typeface="Arial"/>
              </a:rPr>
              <a:t> Ses causes peuvent être :</a:t>
            </a:r>
          </a:p>
          <a:p>
            <a:pPr algn="just"/>
            <a:endParaRPr dirty="0" i="0" lang="es-ES">
              <a:effectLst/>
              <a:latin charset="0" panose="020B0604020202020204" pitchFamily="34" typeface="Arial"/>
            </a:endParaRPr>
          </a:p>
          <a:p>
            <a:pPr algn="just" indent="-182563" marL="633413">
              <a:buFont charset="2" panose="05000000000000000000" pitchFamily="2" typeface="Wingdings"/>
              <a:buChar char="q"/>
            </a:pPr>
            <a:r>
              <a:rPr b="1" lang="fr-FR">
                <a:solidFill>
                  <a:srgbClr val="7030A0"/>
                </a:solidFill>
              </a:rPr>
              <a:t>des lésions cérébrales </a:t>
            </a:r>
            <a:r>
              <a:rPr lang="fr-FR"/>
              <a:t>d’origine prénatale ou périnatale (par exemple, asphyxie ou traumatismes lors de l’accouchement, faible poids à la naissance)</a:t>
            </a:r>
            <a:endParaRPr dirty="0" lang="es-ES">
              <a:effectLst/>
            </a:endParaRPr>
          </a:p>
          <a:p>
            <a:pPr algn="just" indent="-182563" marL="633413">
              <a:buFont charset="2" panose="05000000000000000000" pitchFamily="2" typeface="Wingdings"/>
              <a:buChar char="q"/>
            </a:pPr>
            <a:r>
              <a:rPr b="1" lang="fr-FR">
                <a:solidFill>
                  <a:srgbClr val="7030A0"/>
                </a:solidFill>
                <a:effectLst/>
              </a:rPr>
              <a:t>des malformations congénitales ou des anomalies génétiques </a:t>
            </a:r>
            <a:r>
              <a:rPr lang="fr-FR">
                <a:effectLst/>
              </a:rPr>
              <a:t>associées à des malformations cérébrales</a:t>
            </a:r>
          </a:p>
          <a:p>
            <a:pPr algn="just" indent="-182563" marL="633413">
              <a:buFont charset="2" panose="05000000000000000000" pitchFamily="2" typeface="Wingdings"/>
              <a:buChar char="q"/>
            </a:pPr>
            <a:r>
              <a:rPr b="1" lang="fr-FR">
                <a:solidFill>
                  <a:srgbClr val="7030A0"/>
                </a:solidFill>
                <a:effectLst/>
              </a:rPr>
              <a:t>des traumatismes crâniens </a:t>
            </a:r>
            <a:r>
              <a:rPr lang="fr-FR">
                <a:effectLst/>
              </a:rPr>
              <a:t>graves</a:t>
            </a:r>
          </a:p>
          <a:p>
            <a:pPr algn="just" indent="-182563" marL="633413">
              <a:buFont charset="2" panose="05000000000000000000" pitchFamily="2" typeface="Wingdings"/>
              <a:buChar char="q"/>
            </a:pPr>
            <a:r>
              <a:rPr b="1" lang="fr-FR">
                <a:solidFill>
                  <a:srgbClr val="7030A0"/>
                </a:solidFill>
                <a:effectLst/>
              </a:rPr>
              <a:t>des accidents vasculaires cérébraux </a:t>
            </a:r>
            <a:r>
              <a:rPr lang="fr-FR">
                <a:effectLst/>
              </a:rPr>
              <a:t>limitant l’apport d’oxygène au cerveau</a:t>
            </a:r>
          </a:p>
          <a:p>
            <a:pPr algn="just" indent="-182563" marL="633413">
              <a:buFont charset="2" panose="05000000000000000000" pitchFamily="2" typeface="Wingdings"/>
              <a:buChar char="q"/>
            </a:pPr>
            <a:r>
              <a:rPr b="1" lang="fr-FR">
                <a:solidFill>
                  <a:srgbClr val="7030A0"/>
                </a:solidFill>
                <a:effectLst/>
              </a:rPr>
              <a:t>des infections cérébrales </a:t>
            </a:r>
            <a:r>
              <a:rPr lang="fr-FR">
                <a:effectLst/>
              </a:rPr>
              <a:t>telles que les méningites, encéphalites ou la neurocysticercose</a:t>
            </a:r>
          </a:p>
          <a:p>
            <a:pPr algn="just" indent="-182563" marL="633413">
              <a:buFont charset="2" panose="05000000000000000000" pitchFamily="2" typeface="Wingdings"/>
              <a:buChar char="q"/>
            </a:pPr>
            <a:r>
              <a:rPr b="1" lang="fr-FR">
                <a:solidFill>
                  <a:srgbClr val="7030A0"/>
                </a:solidFill>
                <a:effectLst/>
              </a:rPr>
              <a:t>des tumeurs</a:t>
            </a:r>
            <a:r>
              <a:rPr lang="fr-FR">
                <a:effectLst/>
              </a:rPr>
              <a:t> cérébrales.</a:t>
            </a:r>
          </a:p>
        </p:txBody>
      </p:sp>
      <p:sp>
        <p:nvSpPr>
          <p:cNvPr id="4" name="Rectángulo 3">
            <a:extLst>
              <a:ext uri="{FF2B5EF4-FFF2-40B4-BE49-F238E27FC236}">
                <a16:creationId xmlns:a16="http://schemas.microsoft.com/office/drawing/2014/main" id="{3ECD7803-B2B6-4B18-84A7-E9F12BFDE7CC}"/>
              </a:ext>
            </a:extLst>
          </p:cNvPr>
          <p:cNvSpPr/>
          <p:nvPr/>
        </p:nvSpPr>
        <p:spPr>
          <a:xfrm>
            <a:off x="807876" y="191644"/>
            <a:ext cx="1826141" cy="646331"/>
          </a:xfrm>
          <a:prstGeom prst="rect">
            <a:avLst/>
          </a:prstGeom>
        </p:spPr>
        <p:txBody>
          <a:bodyPr wrap="none">
            <a:normAutofit fontScale="77142"/>
          </a:bodyPr>
          <a:lstStyle/>
          <a:p>
            <a:pPr algn="just"/>
            <a:r>
              <a:rPr b="1" i="0" lang="fr-FR" sz="3600">
                <a:solidFill>
                  <a:srgbClr val="C00000"/>
                </a:solidFill>
                <a:effectLst/>
                <a:latin charset="0" panose="020B0604020202020204" pitchFamily="34" typeface="Arial"/>
              </a:rPr>
              <a:t>Causes</a:t>
            </a:r>
          </a:p>
        </p:txBody>
      </p:sp>
      <p:pic>
        <p:nvPicPr>
          <p:cNvPr descr="Resultado de imagen para epilepsia causas" id="13314" name="Picture 2">
            <a:extLst>
              <a:ext uri="{FF2B5EF4-FFF2-40B4-BE49-F238E27FC236}">
                <a16:creationId xmlns:a16="http://schemas.microsoft.com/office/drawing/2014/main" id="{EB06E068-392E-41F3-A5AE-DEB3EECE84C7}"/>
              </a:ext>
            </a:extLst>
          </p:cNvPr>
          <p:cNvPicPr>
            <a:picLocks noChangeArrowheads="1"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51758" y="0"/>
            <a:ext cx="4940242" cy="3295650"/>
          </a:xfrm>
          <a:prstGeom prst="rect">
            <a:avLst/>
          </a:prstGeom>
          <a:noFill/>
          <a:extLst>
            <a:ext uri="{909E8E84-426E-40DD-AFC4-6F175D3DCCD1}">
              <a14:hiddenFill xmlns:a14="http://schemas.microsoft.com/office/drawing/2010/main">
                <a:solidFill>
                  <a:srgbClr val="FFFFFF"/>
                </a:solidFill>
              </a14:hiddenFill>
            </a:ext>
          </a:extLst>
        </p:spPr>
      </p:pic>
      <p:pic>
        <p:nvPicPr>
          <p:cNvPr descr="Resultado de imagen para epilepsia causas" id="13316" name="Picture 4">
            <a:extLst>
              <a:ext uri="{FF2B5EF4-FFF2-40B4-BE49-F238E27FC236}">
                <a16:creationId xmlns:a16="http://schemas.microsoft.com/office/drawing/2014/main" id="{711CE0ED-A19A-4F0C-99CC-271150A522DE}"/>
              </a:ext>
            </a:extLst>
          </p:cNvPr>
          <p:cNvPicPr>
            <a:picLocks noChangeArrowheads="1"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18252" y="3295650"/>
            <a:ext cx="5073748" cy="3562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241411"/>
      </p:ext>
    </p:extLst>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E7F69188-9B9D-4F47-9F0D-D20A3F146AE7}"/>
              </a:ext>
            </a:extLst>
          </p:cNvPr>
          <p:cNvSpPr/>
          <p:nvPr/>
        </p:nvSpPr>
        <p:spPr>
          <a:xfrm>
            <a:off x="0" y="98474"/>
            <a:ext cx="12041945" cy="4416594"/>
          </a:xfrm>
          <a:prstGeom prst="rect">
            <a:avLst/>
          </a:prstGeom>
        </p:spPr>
        <p:txBody>
          <a:bodyPr wrap="square">
            <a:normAutofit fontScale="80356"/>
          </a:bodyPr>
          <a:lstStyle/>
          <a:p>
            <a:pPr algn="just"/>
            <a:r>
              <a:rPr b="1" i="0" lang="fr-FR" sz="2800">
                <a:solidFill>
                  <a:srgbClr val="C00000"/>
                </a:solidFill>
                <a:effectLst/>
                <a:latin charset="0" panose="020B0604020202020204" pitchFamily="34" typeface="Arial"/>
                <a:cs charset="0" panose="020B0604020202020204" pitchFamily="34" typeface="Arial"/>
              </a:rPr>
              <a:t>Méthodes de diagnostic et d'évaluation de l'épilepsie</a:t>
            </a:r>
          </a:p>
          <a:p>
            <a:pPr algn="just"/>
            <a:r>
              <a:rPr b="0" i="0" lang="fr-FR">
                <a:solidFill>
                  <a:srgbClr val="333333"/>
                </a:solidFill>
                <a:effectLst/>
                <a:latin charset="0" panose="020B0604020202020204" pitchFamily="34" typeface="Arial"/>
                <a:cs charset="0" panose="020B0604020202020204" pitchFamily="34" typeface="Arial"/>
              </a:rPr>
              <a:t>En plus d’un examen physique, un médecin </a:t>
            </a:r>
            <a:r>
              <a:rPr b="1" i="0" lang="fr-FR">
                <a:solidFill>
                  <a:srgbClr val="7030A0"/>
                </a:solidFill>
                <a:effectLst/>
                <a:latin charset="0" panose="020B0604020202020204" pitchFamily="34" typeface="Arial"/>
                <a:cs charset="0" panose="020B0604020202020204" pitchFamily="34" typeface="Arial"/>
              </a:rPr>
              <a:t>réalisera généralement un EEG</a:t>
            </a:r>
            <a:r>
              <a:rPr b="0" i="0" lang="fr-FR">
                <a:solidFill>
                  <a:srgbClr val="333333"/>
                </a:solidFill>
                <a:effectLst/>
                <a:latin charset="0" panose="020B0604020202020204" pitchFamily="34" typeface="Arial"/>
                <a:cs charset="0" panose="020B0604020202020204" pitchFamily="34" typeface="Arial"/>
              </a:rPr>
              <a:t> (électroencéphalogramme) pour surveiller l’activité électrique du cerveau. Des examens d’imagerie pourraient également être effectués pour identifier la cause et localiser les foyers responsables des crises.</a:t>
            </a:r>
          </a:p>
          <a:p>
            <a:pPr algn="just"/>
            <a:endParaRPr dirty="0" lang="es-ES" sz="1000">
              <a:solidFill>
                <a:srgbClr val="333333"/>
              </a:solidFill>
              <a:latin charset="0" panose="020B0604020202020204" pitchFamily="34" typeface="Arial"/>
              <a:cs charset="0" panose="020B0604020202020204" pitchFamily="34" typeface="Arial"/>
            </a:endParaRPr>
          </a:p>
          <a:p>
            <a:pPr algn="just"/>
            <a:r>
              <a:rPr b="1" i="1" lang="fr-FR">
                <a:solidFill>
                  <a:srgbClr val="333333"/>
                </a:solidFill>
                <a:effectLst/>
                <a:latin charset="0" panose="020B0604020202020204" pitchFamily="34" typeface="Arial"/>
                <a:cs charset="0" panose="020B0604020202020204" pitchFamily="34" typeface="Arial"/>
              </a:rPr>
              <a:t>Celles-ci incluent :</a:t>
            </a:r>
          </a:p>
          <a:p>
            <a:pPr algn="just"/>
            <a:endParaRPr b="0" dirty="0" i="0" lang="es-ES" sz="900">
              <a:solidFill>
                <a:srgbClr val="333333"/>
              </a:solidFill>
              <a:effectLst/>
              <a:latin charset="0" panose="020B0604020202020204" pitchFamily="34" typeface="Arial"/>
              <a:cs charset="0" panose="020B0604020202020204" pitchFamily="34" typeface="Arial"/>
            </a:endParaRPr>
          </a:p>
          <a:p>
            <a:pPr algn="just">
              <a:buFont charset="0" panose="020B0604020202020204" pitchFamily="34" typeface="Arial"/>
              <a:buChar char="•"/>
            </a:pPr>
            <a:r>
              <a:rPr lang="fr-FR">
                <a:solidFill>
                  <a:srgbClr val="333333"/>
                </a:solidFill>
                <a:latin charset="0" panose="020B0604020202020204" pitchFamily="34" typeface="Arial"/>
                <a:cs charset="0" panose="020B0604020202020204" pitchFamily="34" typeface="Arial"/>
              </a:rPr>
              <a:t>L</a:t>
            </a:r>
            <a:r>
              <a:rPr b="0" i="0" lang="fr-FR">
                <a:solidFill>
                  <a:srgbClr val="333333"/>
                </a:solidFill>
                <a:effectLst/>
                <a:latin charset="0" panose="020B0604020202020204" pitchFamily="34" typeface="Arial"/>
                <a:cs charset="0" panose="020B0604020202020204" pitchFamily="34" typeface="Arial"/>
              </a:rPr>
              <a:t>examen par </a:t>
            </a:r>
            <a:r>
              <a:rPr b="0" i="0" lang="fr-FR" strike="noStrike" u="none">
                <a:solidFill>
                  <a:srgbClr val="429FBB"/>
                </a:solidFill>
                <a:effectLst/>
                <a:latin charset="0" panose="020B0604020202020204" pitchFamily="34" typeface="Arial"/>
                <a:cs charset="0" panose="020B0604020202020204" pitchFamily="34" typeface="Arial"/>
              </a:rPr>
              <a:t>tomodensitométrie (TDM)</a:t>
            </a:r>
          </a:p>
          <a:p>
            <a:pPr algn="just"/>
            <a:endParaRPr b="0" dirty="0" i="0" lang="es-ES">
              <a:solidFill>
                <a:srgbClr val="333333"/>
              </a:solidFill>
              <a:effectLst/>
              <a:latin charset="0" panose="020B0604020202020204" pitchFamily="34" typeface="Arial"/>
              <a:cs charset="0" panose="020B0604020202020204" pitchFamily="34" typeface="Arial"/>
            </a:endParaRPr>
          </a:p>
          <a:p>
            <a:pPr algn="just">
              <a:buFont charset="0" panose="020B0604020202020204" pitchFamily="34" typeface="Arial"/>
              <a:buChar char="•"/>
            </a:pPr>
            <a:r>
              <a:rPr lang="fr-FR">
                <a:solidFill>
                  <a:srgbClr val="333333"/>
                </a:solidFill>
                <a:latin charset="0" panose="020B0604020202020204" pitchFamily="34" typeface="Arial"/>
                <a:cs charset="0" panose="020B0604020202020204" pitchFamily="34" typeface="Arial"/>
              </a:rPr>
              <a:t>L</a:t>
            </a:r>
            <a:r>
              <a:rPr b="1" i="0" lang="fr-FR" strike="noStrike" u="none">
                <a:solidFill>
                  <a:srgbClr val="FF0000"/>
                </a:solidFill>
                <a:effectLst/>
                <a:latin charset="0" panose="020B0604020202020204" pitchFamily="34" typeface="Arial"/>
                <a:cs charset="0" panose="020B0604020202020204" pitchFamily="34" typeface="Arial"/>
              </a:rPr>
              <a:t>IRM (imagerie par résonance magnétique)</a:t>
            </a:r>
            <a:r>
              <a:rPr b="0" i="0" lang="fr-FR">
                <a:solidFill>
                  <a:srgbClr val="333333"/>
                </a:solidFill>
                <a:effectLst/>
                <a:latin charset="0" panose="020B0604020202020204" pitchFamily="34" typeface="Arial"/>
                <a:cs charset="0" panose="020B0604020202020204" pitchFamily="34" typeface="Arial"/>
              </a:rPr>
              <a:t> utilise un champ magnétique puissant, des impulsions radiofréquence et un ordinateur pour produire des images détaillées des organes, des tissus mous, des os et pratiquement toutes les autres structures internes du corps.</a:t>
            </a:r>
          </a:p>
          <a:p>
            <a:pPr algn="just"/>
            <a:endParaRPr b="0" dirty="0" i="0" lang="es-ES">
              <a:solidFill>
                <a:srgbClr val="333333"/>
              </a:solidFill>
              <a:effectLst/>
              <a:latin charset="0" panose="020B0604020202020204" pitchFamily="34" typeface="Arial"/>
              <a:cs charset="0" panose="020B0604020202020204" pitchFamily="34" typeface="Arial"/>
            </a:endParaRPr>
          </a:p>
          <a:p>
            <a:pPr algn="just">
              <a:buFont charset="0" panose="020B0604020202020204" pitchFamily="34" typeface="Arial"/>
              <a:buChar char="•"/>
            </a:pPr>
            <a:r>
              <a:rPr b="0" i="0" lang="fr-FR">
                <a:solidFill>
                  <a:srgbClr val="7030A0"/>
                </a:solidFill>
                <a:effectLst/>
                <a:latin charset="0" panose="020B0604020202020204" pitchFamily="34" typeface="Arial"/>
                <a:cs charset="0" panose="020B0604020202020204" pitchFamily="34" typeface="Arial"/>
              </a:rPr>
              <a:t>La magnétoencéphalographie (MEG) : </a:t>
            </a:r>
            <a:r>
              <a:rPr b="0" i="0" lang="fr-FR">
                <a:solidFill>
                  <a:srgbClr val="333333"/>
                </a:solidFill>
                <a:effectLst/>
                <a:latin charset="0" panose="020B0604020202020204" pitchFamily="34" typeface="Arial"/>
                <a:cs charset="0" panose="020B0604020202020204" pitchFamily="34" typeface="Arial"/>
              </a:rPr>
              <a:t>la MEG est un test médical non invasif qui mesure les champs magnétiques générés par les courants électriques du cerveau, pour identifier l’emplacement exact de la source des crises épileptiques.</a:t>
            </a:r>
          </a:p>
        </p:txBody>
      </p:sp>
      <p:pic>
        <p:nvPicPr>
          <p:cNvPr descr="Resultado de imagen para epilepsia diagnostico" id="14338" name="Picture 2">
            <a:extLst>
              <a:ext uri="{FF2B5EF4-FFF2-40B4-BE49-F238E27FC236}">
                <a16:creationId xmlns:a16="http://schemas.microsoft.com/office/drawing/2014/main" id="{A9B3AD35-6FE7-4BFD-A92C-4069690E98E5}"/>
              </a:ext>
            </a:extLst>
          </p:cNvPr>
          <p:cNvPicPr>
            <a:picLocks noChangeArrowheads="1"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625926"/>
            <a:ext cx="3348111" cy="2232074"/>
          </a:xfrm>
          <a:prstGeom prst="rect">
            <a:avLst/>
          </a:prstGeom>
          <a:noFill/>
          <a:extLst>
            <a:ext uri="{909E8E84-426E-40DD-AFC4-6F175D3DCCD1}">
              <a14:hiddenFill xmlns:a14="http://schemas.microsoft.com/office/drawing/2010/main">
                <a:solidFill>
                  <a:srgbClr val="FFFFFF"/>
                </a:solidFill>
              </a14:hiddenFill>
            </a:ext>
          </a:extLst>
        </p:spPr>
      </p:pic>
      <p:pic>
        <p:nvPicPr>
          <p:cNvPr descr="Resultado de imagen para tomografÃ­a computarizada" id="14340" name="Picture 4">
            <a:extLst>
              <a:ext uri="{FF2B5EF4-FFF2-40B4-BE49-F238E27FC236}">
                <a16:creationId xmlns:a16="http://schemas.microsoft.com/office/drawing/2014/main" id="{1A334526-92B8-4AF5-8DD8-8E1EF34B9C57}"/>
              </a:ext>
            </a:extLst>
          </p:cNvPr>
          <p:cNvPicPr>
            <a:picLocks noChangeArrowheads="1"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79896" y="4625926"/>
            <a:ext cx="3249637" cy="2381520"/>
          </a:xfrm>
          <a:prstGeom prst="rect">
            <a:avLst/>
          </a:prstGeom>
          <a:noFill/>
          <a:extLst>
            <a:ext uri="{909E8E84-426E-40DD-AFC4-6F175D3DCCD1}">
              <a14:hiddenFill xmlns:a14="http://schemas.microsoft.com/office/drawing/2010/main">
                <a:solidFill>
                  <a:srgbClr val="FFFFFF"/>
                </a:solidFill>
              </a14:hiddenFill>
            </a:ext>
          </a:extLst>
        </p:spPr>
      </p:pic>
      <p:pic>
        <p:nvPicPr>
          <p:cNvPr descr="Resultado de imagen para resonancia magnetica nuclear" id="14342" name="Picture 6">
            <a:extLst>
              <a:ext uri="{FF2B5EF4-FFF2-40B4-BE49-F238E27FC236}">
                <a16:creationId xmlns:a16="http://schemas.microsoft.com/office/drawing/2014/main" id="{D9F69EA9-0E12-44B3-A632-BFE1E85A5EA7}"/>
              </a:ext>
            </a:extLst>
          </p:cNvPr>
          <p:cNvPicPr>
            <a:picLocks noChangeArrowheads="1"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29533" y="4551203"/>
            <a:ext cx="3526301" cy="2381520"/>
          </a:xfrm>
          <a:prstGeom prst="rect">
            <a:avLst/>
          </a:prstGeom>
          <a:noFill/>
          <a:extLst>
            <a:ext uri="{909E8E84-426E-40DD-AFC4-6F175D3DCCD1}">
              <a14:hiddenFill xmlns:a14="http://schemas.microsoft.com/office/drawing/2010/main">
                <a:solidFill>
                  <a:srgbClr val="FFFFFF"/>
                </a:solidFill>
              </a14:hiddenFill>
            </a:ext>
          </a:extLst>
        </p:spPr>
      </p:pic>
      <p:pic>
        <p:nvPicPr>
          <p:cNvPr descr="Resultado de imagen para magnetoencefalografÃ­a" id="14344" name="Picture 8">
            <a:extLst>
              <a:ext uri="{FF2B5EF4-FFF2-40B4-BE49-F238E27FC236}">
                <a16:creationId xmlns:a16="http://schemas.microsoft.com/office/drawing/2014/main" id="{B0F20946-A0D0-4CD1-BA16-503237453FEA}"/>
              </a:ext>
            </a:extLst>
          </p:cNvPr>
          <p:cNvPicPr>
            <a:picLocks noChangeArrowheads="1"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270608" y="4515069"/>
            <a:ext cx="2921391" cy="2381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372849"/>
      </p:ext>
    </p:extLst>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6DC985DD-3EAF-4012-BBA8-B2BF06614802}"/>
              </a:ext>
            </a:extLst>
          </p:cNvPr>
          <p:cNvSpPr/>
          <p:nvPr/>
        </p:nvSpPr>
        <p:spPr>
          <a:xfrm>
            <a:off x="309205" y="1369147"/>
            <a:ext cx="6096000" cy="4862870"/>
          </a:xfrm>
          <a:prstGeom prst="rect">
            <a:avLst/>
          </a:prstGeom>
        </p:spPr>
        <p:txBody>
          <a:bodyPr>
            <a:normAutofit fontScale="81499"/>
          </a:bodyPr>
          <a:lstStyle/>
          <a:p>
            <a:pPr algn="just"/>
            <a:r>
              <a:rPr b="0" i="0" lang="fr-FR">
                <a:solidFill>
                  <a:srgbClr val="333333"/>
                </a:solidFill>
                <a:effectLst/>
                <a:latin charset="0" panose="020B0606030504020204" pitchFamily="34" typeface="Open Sans"/>
              </a:rPr>
              <a:t>Le traitement de l'épilepsie comprend le traitement médical ou peut inclure </a:t>
            </a:r>
            <a:r>
              <a:rPr b="1" i="0" lang="fr-FR" sz="2800">
                <a:solidFill>
                  <a:srgbClr val="00B0F0"/>
                </a:solidFill>
                <a:effectLst/>
                <a:latin charset="0" panose="020B0606030504020204" pitchFamily="34" typeface="Open Sans"/>
              </a:rPr>
              <a:t>chirurgie</a:t>
            </a:r>
            <a:r>
              <a:rPr b="0" i="0" lang="fr-FR">
                <a:solidFill>
                  <a:srgbClr val="333333"/>
                </a:solidFill>
                <a:effectLst/>
                <a:latin charset="0" panose="020B0606030504020204" pitchFamily="34" typeface="Open Sans"/>
              </a:rPr>
              <a:t>, selon l'anomalie sous‑jacente provoquant les crises.</a:t>
            </a:r>
          </a:p>
          <a:p>
            <a:pPr algn="just"/>
            <a:endParaRPr dirty="0" lang="es-ES">
              <a:solidFill>
                <a:srgbClr val="333333"/>
              </a:solidFill>
              <a:latin charset="0" panose="020B0606030504020204" pitchFamily="34" typeface="Open Sans"/>
            </a:endParaRPr>
          </a:p>
          <a:p>
            <a:pPr algn="just"/>
            <a:r>
              <a:rPr b="0" i="0" lang="fr-FR">
                <a:solidFill>
                  <a:srgbClr val="333333"/>
                </a:solidFill>
                <a:effectLst/>
                <a:latin charset="0" panose="020B0606030504020204" pitchFamily="34" typeface="Open Sans"/>
              </a:rPr>
              <a:t>Les médicaments </a:t>
            </a:r>
            <a:r>
              <a:rPr b="1" i="0" lang="fr-FR" sz="2400">
                <a:solidFill>
                  <a:srgbClr val="FF0000"/>
                </a:solidFill>
                <a:effectLst/>
                <a:latin charset="0" panose="020B0606030504020204" pitchFamily="34" typeface="Open Sans"/>
              </a:rPr>
              <a:t>antiépileptiques</a:t>
            </a:r>
            <a:r>
              <a:rPr b="0" i="0" lang="fr-FR">
                <a:solidFill>
                  <a:srgbClr val="333333"/>
                </a:solidFill>
                <a:effectLst/>
                <a:latin charset="0" panose="020B0606030504020204" pitchFamily="34" typeface="Open Sans"/>
              </a:rPr>
              <a:t> peuvent prévenir ou réduire la fréquence des crises, ils constituent la première ligne de traitement pour la plupart des crises.</a:t>
            </a:r>
          </a:p>
          <a:p>
            <a:pPr algn="just"/>
            <a:endParaRPr dirty="0" lang="es-ES">
              <a:solidFill>
                <a:srgbClr val="333333"/>
              </a:solidFill>
              <a:latin charset="0" panose="020B0606030504020204" pitchFamily="34" typeface="Open Sans"/>
            </a:endParaRPr>
          </a:p>
          <a:p>
            <a:pPr algn="just"/>
            <a:r>
              <a:rPr b="0" i="0" lang="fr-FR">
                <a:solidFill>
                  <a:srgbClr val="333333"/>
                </a:solidFill>
                <a:effectLst/>
                <a:latin charset="0" panose="020B0606030504020204" pitchFamily="34" typeface="Open Sans"/>
              </a:rPr>
              <a:t>La chirurgie pourrait être envisagée si les crises d’un patient proviennent d’une anomalie focale sous‑jacente telle qu’une </a:t>
            </a:r>
            <a:r>
              <a:rPr b="1" i="0" lang="fr-FR" strike="noStrike" sz="2400">
                <a:solidFill>
                  <a:srgbClr val="7030A0"/>
                </a:solidFill>
                <a:effectLst/>
                <a:latin charset="0" panose="020B0606030504020204" pitchFamily="34" typeface="Open Sans"/>
              </a:rPr>
              <a:t>tumeur</a:t>
            </a:r>
            <a:r>
              <a:rPr b="0" i="0" lang="fr-FR">
                <a:solidFill>
                  <a:srgbClr val="333333"/>
                </a:solidFill>
                <a:effectLst/>
                <a:latin charset="0" panose="020B0606030504020204" pitchFamily="34" typeface="Open Sans"/>
              </a:rPr>
              <a:t>, une anomalie du développement du tissu cérébral, des vaisseaux anormaux (malformations vasculaires) ou une hémorragie cérébrale.</a:t>
            </a:r>
          </a:p>
        </p:txBody>
      </p:sp>
      <p:sp>
        <p:nvSpPr>
          <p:cNvPr id="3" name="Rectángulo 2">
            <a:extLst>
              <a:ext uri="{FF2B5EF4-FFF2-40B4-BE49-F238E27FC236}">
                <a16:creationId xmlns:a16="http://schemas.microsoft.com/office/drawing/2014/main" id="{A0BB0286-CC1B-4158-8567-F369F5660937}"/>
              </a:ext>
            </a:extLst>
          </p:cNvPr>
          <p:cNvSpPr/>
          <p:nvPr/>
        </p:nvSpPr>
        <p:spPr>
          <a:xfrm>
            <a:off x="618410" y="420783"/>
            <a:ext cx="5477590" cy="584775"/>
          </a:xfrm>
          <a:prstGeom prst="rect">
            <a:avLst/>
          </a:prstGeom>
        </p:spPr>
        <p:txBody>
          <a:bodyPr wrap="none">
            <a:normAutofit fontScale="81289"/>
          </a:bodyPr>
          <a:lstStyle/>
          <a:p>
            <a:r>
              <a:rPr b="1" i="0" lang="fr-FR" sz="3200">
                <a:solidFill>
                  <a:srgbClr val="C00000"/>
                </a:solidFill>
                <a:effectLst/>
                <a:latin charset="0" panose="020B0606030504020204" pitchFamily="34" typeface="Open Sans"/>
              </a:rPr>
              <a:t>Comment se traite l'épilepsie ?</a:t>
            </a:r>
          </a:p>
        </p:txBody>
      </p:sp>
      <p:pic>
        <p:nvPicPr>
          <p:cNvPr descr="Resultado de imagen para tratamiento" id="15362" name="Picture 2">
            <a:extLst>
              <a:ext uri="{FF2B5EF4-FFF2-40B4-BE49-F238E27FC236}">
                <a16:creationId xmlns:a16="http://schemas.microsoft.com/office/drawing/2014/main" id="{E94F87C4-9F7A-42E0-88AF-B7FFDEAEA2A9}"/>
              </a:ext>
            </a:extLst>
          </p:cNvPr>
          <p:cNvPicPr>
            <a:picLocks noChangeArrowheads="1"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14410" y="3740432"/>
            <a:ext cx="5477590" cy="3117568"/>
          </a:xfrm>
          <a:prstGeom prst="rect">
            <a:avLst/>
          </a:prstGeom>
          <a:noFill/>
          <a:extLst>
            <a:ext uri="{909E8E84-426E-40DD-AFC4-6F175D3DCCD1}">
              <a14:hiddenFill xmlns:a14="http://schemas.microsoft.com/office/drawing/2010/main">
                <a:solidFill>
                  <a:srgbClr val="FFFFFF"/>
                </a:solidFill>
              </a14:hiddenFill>
            </a:ext>
          </a:extLst>
        </p:spPr>
      </p:pic>
      <p:pic>
        <p:nvPicPr>
          <p:cNvPr descr="Imagen relacionada" id="15364" name="Picture 4">
            <a:extLst>
              <a:ext uri="{FF2B5EF4-FFF2-40B4-BE49-F238E27FC236}">
                <a16:creationId xmlns:a16="http://schemas.microsoft.com/office/drawing/2014/main" id="{DF958F3B-C1E7-4346-A87E-30F82B9C8889}"/>
              </a:ext>
            </a:extLst>
          </p:cNvPr>
          <p:cNvPicPr>
            <a:picLocks noChangeArrowheads="1"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14410" y="0"/>
            <a:ext cx="5477590" cy="3740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7548497"/>
      </p:ext>
    </p:extLst>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descr="Resultado de imagen para prevencion de enfermedades" id="16386" name="Picture 2">
            <a:extLst>
              <a:ext uri="{FF2B5EF4-FFF2-40B4-BE49-F238E27FC236}">
                <a16:creationId xmlns:a16="http://schemas.microsoft.com/office/drawing/2014/main" id="{5A2FA740-5250-462D-A875-A48429D6D4AE}"/>
              </a:ext>
            </a:extLst>
          </p:cNvPr>
          <p:cNvPicPr>
            <a:picLocks noChangeArrowheads="1" noChangeAspect="1"/>
          </p:cNvPicPr>
          <p:nvPr/>
        </p:nvPicPr>
        <p:blipFill rotWithShape="1">
          <a:blip r:embed="rId2">
            <a:extLst>
              <a:ext uri="{28A0092B-C50C-407E-A947-70E740481C1C}">
                <a14:useLocalDpi xmlns:a14="http://schemas.microsoft.com/office/drawing/2010/main" val="0"/>
              </a:ext>
            </a:extLst>
          </a:blip>
          <a:srcRect r="2020" t="11941"/>
          <a:stretch/>
        </p:blipFill>
        <p:spPr bwMode="auto">
          <a:xfrm>
            <a:off x="6732417" y="0"/>
            <a:ext cx="5459583" cy="4906769"/>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2939DFAD-D7DE-4EC2-B643-2698528A872F}"/>
              </a:ext>
            </a:extLst>
          </p:cNvPr>
          <p:cNvSpPr/>
          <p:nvPr/>
        </p:nvSpPr>
        <p:spPr>
          <a:xfrm>
            <a:off x="403274" y="1198502"/>
            <a:ext cx="7305821" cy="5078313"/>
          </a:xfrm>
          <a:prstGeom prst="rect">
            <a:avLst/>
          </a:prstGeom>
        </p:spPr>
        <p:txBody>
          <a:bodyPr wrap="square">
            <a:normAutofit fontScale="45000"/>
          </a:bodyPr>
          <a:lstStyle/>
          <a:p>
            <a:pPr algn="just"/>
            <a:r>
              <a:rPr b="0" i="0" lang="fr-FR">
                <a:solidFill>
                  <a:srgbClr val="3C4245"/>
                </a:solidFill>
                <a:effectLst/>
                <a:latin charset="0" panose="020B0604020202020204" pitchFamily="34" typeface="Arial"/>
              </a:rPr>
              <a:t>L’épilepsie idiopathique </a:t>
            </a:r>
            <a:r>
              <a:rPr b="1" i="0" lang="fr-FR">
                <a:solidFill>
                  <a:srgbClr val="FF0000"/>
                </a:solidFill>
                <a:effectLst/>
                <a:latin charset="0" panose="020B0604020202020204" pitchFamily="34" typeface="Arial"/>
              </a:rPr>
              <a:t>n’est pas évitable</a:t>
            </a:r>
            <a:r>
              <a:rPr b="0" i="0" lang="fr-FR">
                <a:solidFill>
                  <a:srgbClr val="3C4245"/>
                </a:solidFill>
                <a:effectLst/>
                <a:latin charset="0" panose="020B0604020202020204" pitchFamily="34" typeface="Arial"/>
              </a:rPr>
              <a:t>, mais des mesures préventives peuvent être prises contre les causes connues d’épilepsie secondaire.</a:t>
            </a:r>
          </a:p>
          <a:p>
            <a:pPr algn="just"/>
            <a:endParaRPr b="0" dirty="0" i="0" lang="es-ES">
              <a:solidFill>
                <a:srgbClr val="3C4245"/>
              </a:solidFill>
              <a:effectLst/>
              <a:latin charset="0" panose="020B0604020202020204" pitchFamily="34" typeface="Arial"/>
            </a:endParaRPr>
          </a:p>
          <a:p>
            <a:pPr algn="just">
              <a:buFont charset="0" panose="020B0604020202020204" pitchFamily="34" typeface="Arial"/>
              <a:buChar char="•"/>
            </a:pPr>
            <a:r>
              <a:rPr b="0" i="0" lang="fr-FR">
                <a:solidFill>
                  <a:srgbClr val="3C4245"/>
                </a:solidFill>
                <a:effectLst/>
                <a:latin charset="0" panose="020B0604020202020204" pitchFamily="34" typeface="Arial"/>
              </a:rPr>
              <a:t>La prévention des traumatismes crâniens est </a:t>
            </a:r>
            <a:r>
              <a:rPr b="1" i="0" lang="fr-FR">
                <a:solidFill>
                  <a:srgbClr val="7030A0"/>
                </a:solidFill>
                <a:effectLst/>
                <a:latin charset="0" panose="020B0604020202020204" pitchFamily="34" typeface="Arial"/>
              </a:rPr>
              <a:t>la méthode la plus efficace pour éviter l’épilepsie post‑traumatique</a:t>
            </a:r>
          </a:p>
          <a:p>
            <a:pPr algn="just"/>
            <a:r>
              <a:rPr b="1" dirty="0" i="0" lang="es-ES">
                <a:solidFill>
                  <a:srgbClr val="7030A0"/>
                </a:solidFill>
                <a:effectLst/>
                <a:latin charset="0" panose="020B0604020202020204" pitchFamily="34" typeface="Arial"/>
              </a:rPr>
              <a:t>.</a:t>
            </a:r>
          </a:p>
          <a:p>
            <a:pPr algn="just">
              <a:buFont charset="0" panose="020B0604020202020204" pitchFamily="34" typeface="Arial"/>
              <a:buChar char="•"/>
            </a:pPr>
            <a:r>
              <a:rPr b="0" i="0" lang="fr-FR">
                <a:solidFill>
                  <a:srgbClr val="3C4245"/>
                </a:solidFill>
                <a:effectLst/>
                <a:latin charset="0" panose="020B0604020202020204" pitchFamily="34" typeface="Arial"/>
              </a:rPr>
              <a:t>Les </a:t>
            </a:r>
            <a:r>
              <a:rPr b="1" i="0" lang="fr-FR">
                <a:solidFill>
                  <a:schemeClr val="accent2">
                    <a:lumMod val="75000"/>
                  </a:schemeClr>
                </a:solidFill>
                <a:effectLst/>
                <a:latin charset="0" panose="020B0604020202020204" pitchFamily="34" typeface="Arial"/>
              </a:rPr>
              <a:t>soins périnataux appropriés</a:t>
            </a:r>
            <a:r>
              <a:rPr b="0" i="0" lang="fr-FR">
                <a:solidFill>
                  <a:srgbClr val="3C4245"/>
                </a:solidFill>
                <a:effectLst/>
                <a:latin charset="0" panose="020B0604020202020204" pitchFamily="34" typeface="Arial"/>
              </a:rPr>
              <a:t> peuvent réduire les nouveaux cas d’épilepsie causés par des lésions pendant l’accouchement.</a:t>
            </a:r>
          </a:p>
          <a:p>
            <a:pPr algn="just">
              <a:buFont charset="0" panose="020B0604020202020204" pitchFamily="34" typeface="Arial"/>
              <a:buChar char="•"/>
            </a:pPr>
            <a:endParaRPr b="0" dirty="0" i="0" lang="es-ES">
              <a:solidFill>
                <a:srgbClr val="3C4245"/>
              </a:solidFill>
              <a:effectLst/>
              <a:latin charset="0" panose="020B0604020202020204" pitchFamily="34" typeface="Arial"/>
            </a:endParaRPr>
          </a:p>
          <a:p>
            <a:pPr algn="just">
              <a:buFont charset="0" panose="020B0604020202020204" pitchFamily="34" typeface="Arial"/>
              <a:buChar char="•"/>
            </a:pPr>
            <a:r>
              <a:rPr b="0" i="0" lang="fr-FR">
                <a:solidFill>
                  <a:srgbClr val="3C4245"/>
                </a:solidFill>
                <a:effectLst/>
                <a:latin charset="0" panose="020B0604020202020204" pitchFamily="34" typeface="Arial"/>
              </a:rPr>
              <a:t>Le</a:t>
            </a:r>
            <a:r>
              <a:rPr b="1" i="0" lang="fr-FR">
                <a:solidFill>
                  <a:srgbClr val="00B0F0"/>
                </a:solidFill>
                <a:effectLst/>
                <a:latin charset="0" panose="020B0604020202020204" pitchFamily="34" typeface="Arial"/>
              </a:rPr>
              <a:t> usage de médicaments et autres méthodes pour abaisser la température corporelle des enfants fiévers </a:t>
            </a:r>
            <a:r>
              <a:rPr b="0" i="0" lang="fr-FR">
                <a:solidFill>
                  <a:srgbClr val="3C4245"/>
                </a:solidFill>
                <a:effectLst/>
                <a:latin charset="0" panose="020B0604020202020204" pitchFamily="34" typeface="Arial"/>
              </a:rPr>
              <a:t>peut réduire les risques de convulsions fébriles.</a:t>
            </a:r>
          </a:p>
          <a:p>
            <a:pPr algn="just"/>
            <a:endParaRPr b="0" dirty="0" i="0" lang="es-ES">
              <a:solidFill>
                <a:srgbClr val="3C4245"/>
              </a:solidFill>
              <a:effectLst/>
              <a:latin charset="0" panose="020B0604020202020204" pitchFamily="34" typeface="Arial"/>
            </a:endParaRPr>
          </a:p>
          <a:p>
            <a:pPr algn="just">
              <a:buFont charset="0" panose="020B0604020202020204" pitchFamily="34" typeface="Arial"/>
              <a:buChar char="•"/>
            </a:pPr>
            <a:r>
              <a:rPr b="0" i="0" lang="fr-FR">
                <a:solidFill>
                  <a:srgbClr val="3C4245"/>
                </a:solidFill>
                <a:effectLst/>
                <a:latin charset="0" panose="020B0604020202020204" pitchFamily="34" typeface="Arial"/>
              </a:rPr>
              <a:t>Les infections du système nerveux central sont des causes fréquentes d’épilepsie dans les zones tropicales. </a:t>
            </a:r>
            <a:r>
              <a:rPr b="1" i="0" lang="fr-FR">
                <a:solidFill>
                  <a:srgbClr val="00B050"/>
                </a:solidFill>
                <a:effectLst/>
                <a:latin charset="0" panose="020B0604020202020204" pitchFamily="34" typeface="Arial"/>
              </a:rPr>
              <a:t>L’élimination des parasites et l’éducation sur la prévention des infections</a:t>
            </a:r>
            <a:r>
              <a:rPr b="0" i="0" lang="fr-FR">
                <a:solidFill>
                  <a:srgbClr val="3C4245"/>
                </a:solidFill>
                <a:effectLst/>
                <a:latin charset="0" panose="020B0604020202020204" pitchFamily="34" typeface="Arial"/>
              </a:rPr>
              <a:t> peuvent être efficaces pour réduire l’épilepsie dans ces environnements.</a:t>
            </a:r>
          </a:p>
        </p:txBody>
      </p:sp>
      <p:sp>
        <p:nvSpPr>
          <p:cNvPr id="3" name="Rectángulo 2">
            <a:extLst>
              <a:ext uri="{FF2B5EF4-FFF2-40B4-BE49-F238E27FC236}">
                <a16:creationId xmlns:a16="http://schemas.microsoft.com/office/drawing/2014/main" id="{7A411ED6-D07B-471C-B7D7-DAB09FDFCC87}"/>
              </a:ext>
            </a:extLst>
          </p:cNvPr>
          <p:cNvSpPr/>
          <p:nvPr/>
        </p:nvSpPr>
        <p:spPr>
          <a:xfrm>
            <a:off x="922244" y="304186"/>
            <a:ext cx="2948243" cy="707886"/>
          </a:xfrm>
          <a:prstGeom prst="rect">
            <a:avLst/>
          </a:prstGeom>
        </p:spPr>
        <p:txBody>
          <a:bodyPr wrap="none">
            <a:normAutofit fontScale="81818"/>
          </a:bodyPr>
          <a:lstStyle/>
          <a:p>
            <a:r>
              <a:rPr b="1" i="0" lang="fr-FR" sz="4000">
                <a:solidFill>
                  <a:srgbClr val="C00000"/>
                </a:solidFill>
                <a:effectLst/>
                <a:latin charset="0" panose="020B0604020202020204" pitchFamily="34" typeface="Arial"/>
              </a:rPr>
              <a:t>Prévention</a:t>
            </a:r>
          </a:p>
        </p:txBody>
      </p:sp>
      <p:pic>
        <p:nvPicPr>
          <p:cNvPr descr="Resultado de imagen para prevencion de enfermedades medicamento" id="16388" name="Picture 4">
            <a:extLst>
              <a:ext uri="{FF2B5EF4-FFF2-40B4-BE49-F238E27FC236}">
                <a16:creationId xmlns:a16="http://schemas.microsoft.com/office/drawing/2014/main" id="{0AC15A88-B7E5-4FE9-91B9-412C2383929D}"/>
              </a:ext>
            </a:extLst>
          </p:cNvPr>
          <p:cNvPicPr>
            <a:picLocks noChangeArrowheads="1"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20111" y="4346917"/>
            <a:ext cx="4271889" cy="2423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9000601"/>
      </p:ext>
    </p:extLst>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descr="Resultado de imagen para SINAPSIS" id="7170" name="Picture 2">
            <a:extLst>
              <a:ext uri="{FF2B5EF4-FFF2-40B4-BE49-F238E27FC236}">
                <a16:creationId xmlns:a16="http://schemas.microsoft.com/office/drawing/2014/main" id="{5FF17B29-E703-4E8D-A517-5A9A91083339}"/>
              </a:ext>
            </a:extLst>
          </p:cNvPr>
          <p:cNvPicPr>
            <a:picLocks noChangeArrowheads="1"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377440"/>
            <a:ext cx="12192000" cy="4430245"/>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517A2512-9200-4668-90CB-AF7467771263}"/>
              </a:ext>
            </a:extLst>
          </p:cNvPr>
          <p:cNvSpPr>
            <a:spLocks noGrp="1"/>
          </p:cNvSpPr>
          <p:nvPr>
            <p:ph type="title"/>
          </p:nvPr>
        </p:nvSpPr>
        <p:spPr>
          <a:xfrm>
            <a:off x="739725" y="-90365"/>
            <a:ext cx="10515600" cy="1325563"/>
          </a:xfrm>
        </p:spPr>
        <p:txBody>
          <a:bodyPr>
            <a:normAutofit/>
          </a:bodyPr>
          <a:lstStyle/>
          <a:p>
            <a:pPr algn="ctr"/>
            <a:r>
              <a:rPr b="1" lang="fr-FR" sz="5400"/>
              <a:t>Synapses</a:t>
            </a:r>
          </a:p>
        </p:txBody>
      </p:sp>
      <p:sp>
        <p:nvSpPr>
          <p:cNvPr id="4" name="Rectángulo 3">
            <a:extLst>
              <a:ext uri="{FF2B5EF4-FFF2-40B4-BE49-F238E27FC236}">
                <a16:creationId xmlns:a16="http://schemas.microsoft.com/office/drawing/2014/main" id="{69341172-60D8-4FB6-932D-6D9B8397B626}"/>
              </a:ext>
            </a:extLst>
          </p:cNvPr>
          <p:cNvSpPr/>
          <p:nvPr/>
        </p:nvSpPr>
        <p:spPr>
          <a:xfrm>
            <a:off x="936675" y="1010808"/>
            <a:ext cx="10318650" cy="1754326"/>
          </a:xfrm>
          <a:prstGeom prst="rect">
            <a:avLst/>
          </a:prstGeom>
        </p:spPr>
        <p:txBody>
          <a:bodyPr wrap="square">
            <a:normAutofit fontScale="71379"/>
          </a:bodyPr>
          <a:lstStyle/>
          <a:p>
            <a:pPr algn="just"/>
            <a:r>
              <a:rPr b="0" i="0" lang="fr-FR" sz="3600">
                <a:effectLst/>
                <a:latin typeface="Lato"/>
              </a:rPr>
              <a:t>Il s'agit de la manière dont les neurones communiquent entre eux ; il existe deux types de synapses : </a:t>
            </a:r>
            <a:r>
              <a:rPr b="1" i="0" lang="fr-FR" sz="3600">
                <a:solidFill>
                  <a:srgbClr val="7030A0"/>
                </a:solidFill>
                <a:effectLst/>
                <a:latin typeface="Lato"/>
              </a:rPr>
              <a:t>synapses chimiques et synapses électriques.</a:t>
            </a:r>
            <a:endParaRPr b="1" dirty="0" lang="es-MX" sz="3600">
              <a:solidFill>
                <a:srgbClr val="7030A0"/>
              </a:solidFill>
            </a:endParaRPr>
          </a:p>
        </p:txBody>
      </p:sp>
    </p:spTree>
    <p:extLst>
      <p:ext uri="{BB962C8B-B14F-4D97-AF65-F5344CB8AC3E}">
        <p14:creationId xmlns:p14="http://schemas.microsoft.com/office/powerpoint/2010/main" val="1923555399"/>
      </p:ext>
    </p:extLst>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DD08D78D-A4F4-4886-9A19-6A7D1B3F6E38}"/>
              </a:ext>
            </a:extLst>
          </p:cNvPr>
          <p:cNvSpPr/>
          <p:nvPr/>
        </p:nvSpPr>
        <p:spPr>
          <a:xfrm>
            <a:off x="572087" y="362243"/>
            <a:ext cx="10653932" cy="3062377"/>
          </a:xfrm>
          <a:prstGeom prst="rect">
            <a:avLst/>
          </a:prstGeom>
        </p:spPr>
        <p:txBody>
          <a:bodyPr wrap="square">
            <a:normAutofit fontScale="77142"/>
          </a:bodyPr>
          <a:lstStyle/>
          <a:p>
            <a:pPr algn="ctr" fontAlgn="base"/>
            <a:r>
              <a:rPr b="1" i="0" lang="fr-FR" sz="4000">
                <a:solidFill>
                  <a:srgbClr val="0070C0"/>
                </a:solidFill>
                <a:effectLst/>
                <a:latin typeface="inherit"/>
              </a:rPr>
              <a:t>Introduction</a:t>
            </a:r>
          </a:p>
          <a:p>
            <a:pPr algn="just" fontAlgn="base"/>
            <a:endParaRPr b="1" dirty="0" i="0" lang="es-ES" sz="900">
              <a:solidFill>
                <a:srgbClr val="21242C"/>
              </a:solidFill>
              <a:effectLst/>
              <a:latin typeface="inherit"/>
            </a:endParaRPr>
          </a:p>
          <a:p>
            <a:pPr algn="ctr" fontAlgn="base"/>
            <a:r>
              <a:rPr b="0" i="0" lang="fr-FR" sz="3200">
                <a:solidFill>
                  <a:srgbClr val="21242C"/>
                </a:solidFill>
                <a:effectLst/>
                <a:latin typeface="inherit"/>
              </a:rPr>
              <a:t>Une </a:t>
            </a:r>
            <a:r>
              <a:rPr b="1" i="0" lang="fr-FR" sz="3200">
                <a:solidFill>
                  <a:srgbClr val="21242C"/>
                </a:solidFill>
                <a:effectLst/>
                <a:latin typeface="inherit"/>
              </a:rPr>
              <a:t>seule neurone, ou cellule nerveuse, peut accomplir beaucoup !</a:t>
            </a:r>
          </a:p>
          <a:p>
            <a:pPr algn="just" fontAlgn="base"/>
            <a:r>
              <a:rPr b="0" i="0" lang="fr-FR" sz="2800">
                <a:solidFill>
                  <a:srgbClr val="21242C"/>
                </a:solidFill>
                <a:effectLst/>
                <a:latin typeface="inherit"/>
              </a:rPr>
              <a:t>Elle peut maintenir un </a:t>
            </a:r>
            <a:r>
              <a:rPr b="0" i="0" lang="fr-FR" strike="noStrike" sz="2800" u="none">
                <a:solidFill>
                  <a:srgbClr val="7D00AD"/>
                </a:solidFill>
                <a:effectLst/>
                <a:latin typeface="inherit"/>
              </a:rPr>
              <a:t>potentiel de repos</a:t>
            </a:r>
            <a:r>
              <a:rPr b="0" i="0" lang="fr-FR" sz="2800">
                <a:solidFill>
                  <a:srgbClr val="21242C"/>
                </a:solidFill>
                <a:effectLst/>
                <a:latin typeface="inherit"/>
              </a:rPr>
              <a:t> ou une tension à travers la membrane ; elle peut générer des impulsions nerveuses, ou </a:t>
            </a:r>
            <a:r>
              <a:rPr b="0" i="0" lang="fr-FR" strike="noStrike" sz="2800" u="none">
                <a:solidFill>
                  <a:srgbClr val="7D00AD"/>
                </a:solidFill>
                <a:effectLst/>
                <a:latin typeface="inherit"/>
              </a:rPr>
              <a:t>potentiels d'action</a:t>
            </a:r>
            <a:r>
              <a:rPr b="0" i="0" lang="fr-FR" sz="2800">
                <a:solidFill>
                  <a:srgbClr val="21242C"/>
                </a:solidFill>
                <a:effectLst/>
                <a:latin typeface="inherit"/>
              </a:rPr>
              <a:t> ; et elle peut réaliser les </a:t>
            </a:r>
            <a:r>
              <a:rPr b="0" i="1" lang="fr-FR" sz="2800">
                <a:solidFill>
                  <a:srgbClr val="FF0000"/>
                </a:solidFill>
                <a:effectLst/>
                <a:latin typeface="inherit"/>
              </a:rPr>
              <a:t>processus métaboliques nécessaires pour rester en vie.</a:t>
            </a:r>
          </a:p>
        </p:txBody>
      </p:sp>
      <p:pic>
        <p:nvPicPr>
          <p:cNvPr descr="Imagen relacionada" id="8196" name="Picture 4">
            <a:extLst>
              <a:ext uri="{FF2B5EF4-FFF2-40B4-BE49-F238E27FC236}">
                <a16:creationId xmlns:a16="http://schemas.microsoft.com/office/drawing/2014/main" id="{786EF1E8-0F51-4612-AEAB-677BB8AC4327}"/>
              </a:ext>
            </a:extLst>
          </p:cNvPr>
          <p:cNvPicPr>
            <a:picLocks noChangeArrowheads="1"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795623"/>
            <a:ext cx="12192000" cy="3076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8497896"/>
      </p:ext>
    </p:extLst>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4C4847A4-27A9-4B61-91FD-9A7BFBF3C145}"/>
              </a:ext>
            </a:extLst>
          </p:cNvPr>
          <p:cNvSpPr/>
          <p:nvPr/>
        </p:nvSpPr>
        <p:spPr>
          <a:xfrm>
            <a:off x="698695" y="873427"/>
            <a:ext cx="10794609" cy="1815882"/>
          </a:xfrm>
          <a:prstGeom prst="rect">
            <a:avLst/>
          </a:prstGeom>
        </p:spPr>
        <p:txBody>
          <a:bodyPr wrap="square">
            <a:normAutofit fontScale="81468"/>
          </a:bodyPr>
          <a:lstStyle/>
          <a:p>
            <a:pPr algn="just"/>
            <a:r>
              <a:rPr b="0" i="0" lang="fr-FR" sz="2800">
                <a:solidFill>
                  <a:srgbClr val="21242C"/>
                </a:solidFill>
                <a:effectLst/>
                <a:latin typeface="Lato"/>
              </a:rPr>
              <a:t>Les </a:t>
            </a:r>
            <a:r>
              <a:rPr b="1" i="0" lang="fr-FR" sz="2800">
                <a:solidFill>
                  <a:srgbClr val="7030A0"/>
                </a:solidFill>
                <a:effectLst/>
                <a:latin typeface="Lato"/>
              </a:rPr>
              <a:t>neurones individuels établissent des connexions avec des neurones cibles </a:t>
            </a:r>
            <a:r>
              <a:rPr b="0" i="0" lang="fr-FR" sz="2800">
                <a:solidFill>
                  <a:srgbClr val="21242C"/>
                </a:solidFill>
                <a:effectLst/>
                <a:latin typeface="Lato"/>
              </a:rPr>
              <a:t>et </a:t>
            </a:r>
            <a:r>
              <a:rPr b="1" i="0" lang="fr-FR" sz="2800">
                <a:solidFill>
                  <a:srgbClr val="FF0000"/>
                </a:solidFill>
                <a:effectLst/>
                <a:latin typeface="Lato"/>
              </a:rPr>
              <a:t>stimulent ou inhibent leur activité</a:t>
            </a:r>
            <a:r>
              <a:rPr b="0" i="0" lang="fr-FR" sz="2800">
                <a:solidFill>
                  <a:srgbClr val="21242C"/>
                </a:solidFill>
                <a:effectLst/>
                <a:latin typeface="Lato"/>
              </a:rPr>
              <a:t>, formant </a:t>
            </a:r>
            <a:r>
              <a:rPr b="1" i="0" lang="fr-FR" sz="2800">
                <a:solidFill>
                  <a:schemeClr val="accent6">
                    <a:lumMod val="75000"/>
                  </a:schemeClr>
                </a:solidFill>
                <a:effectLst/>
                <a:latin typeface="Lato"/>
              </a:rPr>
              <a:t>des circuits capables de traiter l'information entrante et de produire une réponse.</a:t>
            </a:r>
            <a:endParaRPr b="1" dirty="0" lang="es-MX" sz="2800">
              <a:solidFill>
                <a:schemeClr val="accent6">
                  <a:lumMod val="75000"/>
                </a:schemeClr>
              </a:solidFill>
            </a:endParaRPr>
          </a:p>
        </p:txBody>
      </p:sp>
      <p:pic>
        <p:nvPicPr>
          <p:cNvPr descr="Resultado de imagen para neuron wallpaper" id="9222" name="Picture 6">
            <a:extLst>
              <a:ext uri="{FF2B5EF4-FFF2-40B4-BE49-F238E27FC236}">
                <a16:creationId xmlns:a16="http://schemas.microsoft.com/office/drawing/2014/main" id="{D802F7C0-1150-4606-8B52-E68F2678FA98}"/>
              </a:ext>
            </a:extLst>
          </p:cNvPr>
          <p:cNvPicPr>
            <a:picLocks noChangeArrowheads="1"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429000"/>
            <a:ext cx="12192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736154"/>
      </p:ext>
    </p:extLst>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EE34B6FD-C04A-4CFF-98D0-2695C8F47B36}"/>
              </a:ext>
            </a:extLst>
          </p:cNvPr>
          <p:cNvSpPr/>
          <p:nvPr/>
        </p:nvSpPr>
        <p:spPr>
          <a:xfrm>
            <a:off x="459544" y="348005"/>
            <a:ext cx="11019693" cy="2662267"/>
          </a:xfrm>
          <a:prstGeom prst="rect">
            <a:avLst/>
          </a:prstGeom>
        </p:spPr>
        <p:txBody>
          <a:bodyPr wrap="square">
            <a:normAutofit fontScale="67923"/>
          </a:bodyPr>
          <a:lstStyle/>
          <a:p>
            <a:pPr algn="ctr"/>
            <a:r>
              <a:rPr b="1" i="0" lang="fr-FR" sz="3600">
                <a:solidFill>
                  <a:schemeClr val="accent6">
                    <a:lumMod val="75000"/>
                  </a:schemeClr>
                </a:solidFill>
                <a:effectLst/>
                <a:latin typeface="Lato"/>
              </a:rPr>
              <a:t>Comment les </a:t>
            </a:r>
            <a:r>
              <a:rPr b="1" i="1" lang="fr-FR" sz="3600">
                <a:solidFill>
                  <a:srgbClr val="0070C0"/>
                </a:solidFill>
                <a:effectLst/>
                <a:latin typeface="Lato"/>
              </a:rPr>
              <a:t>neurones « communiquent-ils »</a:t>
            </a:r>
            <a:r>
              <a:rPr b="1" i="0" lang="fr-FR" sz="3600">
                <a:solidFill>
                  <a:schemeClr val="accent6">
                    <a:lumMod val="75000"/>
                  </a:schemeClr>
                </a:solidFill>
                <a:effectLst/>
                <a:latin typeface="Lato"/>
              </a:rPr>
              <a:t> entre eux ?</a:t>
            </a:r>
          </a:p>
          <a:p>
            <a:pPr algn="ctr"/>
            <a:endParaRPr b="1" dirty="0" i="0" lang="es-ES" sz="900">
              <a:solidFill>
                <a:schemeClr val="accent6">
                  <a:lumMod val="75000"/>
                </a:schemeClr>
              </a:solidFill>
              <a:effectLst/>
              <a:latin typeface="Lato"/>
            </a:endParaRPr>
          </a:p>
          <a:p>
            <a:pPr algn="just"/>
            <a:r>
              <a:rPr b="0" i="0" lang="fr-FR">
                <a:solidFill>
                  <a:srgbClr val="21242C"/>
                </a:solidFill>
                <a:effectLst/>
                <a:latin typeface="Lato"/>
              </a:rPr>
              <a:t>L'action se déroule au niveau de la </a:t>
            </a:r>
            <a:r>
              <a:rPr b="1" i="0" lang="fr-FR" sz="2400">
                <a:effectLst/>
                <a:latin typeface="Lato"/>
              </a:rPr>
              <a:t>synapse</a:t>
            </a:r>
            <a:r>
              <a:rPr b="0" i="0" lang="fr-FR">
                <a:solidFill>
                  <a:srgbClr val="21242C"/>
                </a:solidFill>
                <a:effectLst/>
                <a:latin typeface="Lato"/>
              </a:rPr>
              <a:t>, le point de communication entre deux neurones ou entre un neurone et une cellule cible, </a:t>
            </a:r>
            <a:r>
              <a:rPr b="1" i="0" lang="fr-FR">
                <a:solidFill>
                  <a:srgbClr val="21242C"/>
                </a:solidFill>
                <a:effectLst/>
                <a:latin typeface="Lato"/>
              </a:rPr>
              <a:t>comme un muscle ou une glande</a:t>
            </a:r>
            <a:r>
              <a:rPr b="0" i="0" lang="fr-FR">
                <a:solidFill>
                  <a:srgbClr val="21242C"/>
                </a:solidFill>
                <a:effectLst/>
                <a:latin typeface="Lato"/>
              </a:rPr>
              <a:t>.</a:t>
            </a:r>
          </a:p>
          <a:p>
            <a:pPr algn="just"/>
            <a:r>
              <a:rPr b="0" i="0" lang="fr-FR">
                <a:solidFill>
                  <a:srgbClr val="21242C"/>
                </a:solidFill>
                <a:effectLst/>
                <a:latin typeface="Lato"/>
              </a:rPr>
              <a:t>Dans la synapse, le déclenchement d'un potentiel d'action dans un neurone — le neurone </a:t>
            </a:r>
            <a:r>
              <a:rPr b="1" i="0" lang="fr-FR" sz="2000">
                <a:solidFill>
                  <a:srgbClr val="FF0000"/>
                </a:solidFill>
                <a:effectLst/>
                <a:latin typeface="Lato"/>
              </a:rPr>
              <a:t>présynaptique</a:t>
            </a:r>
            <a:r>
              <a:rPr b="0" i="0" lang="fr-FR">
                <a:solidFill>
                  <a:srgbClr val="21242C"/>
                </a:solidFill>
                <a:effectLst/>
                <a:latin typeface="Lato"/>
              </a:rPr>
              <a:t>, ou émetteur — provoque la transmission d'un signal à un autre neurone — le neurone </a:t>
            </a:r>
            <a:r>
              <a:rPr b="1" i="0" lang="fr-FR" sz="2000">
                <a:solidFill>
                  <a:srgbClr val="7030A0"/>
                </a:solidFill>
                <a:effectLst/>
                <a:latin typeface="Lato"/>
              </a:rPr>
              <a:t>postsynaptique</a:t>
            </a:r>
            <a:r>
              <a:rPr b="0" i="0" lang="fr-FR">
                <a:solidFill>
                  <a:srgbClr val="21242C"/>
                </a:solidFill>
                <a:effectLst/>
                <a:latin typeface="Lato"/>
              </a:rPr>
              <a:t>, ou récepteur —, augmentant ou diminuant la probabilité que ce dernier génère son propre potentiel d'action.</a:t>
            </a:r>
            <a:endParaRPr dirty="0" lang="es-MX"/>
          </a:p>
        </p:txBody>
      </p:sp>
      <p:pic>
        <p:nvPicPr>
          <p:cNvPr descr="Esquema de la transmisiÃ³n sinÃ¡ptica. Un potencial de acciÃ³n viaja por el axÃ³n de la cÃ©lula presinÃ¡ptica o emisora, y llega al terminal axÃ³nica. La terminal axÃ³nica es adyacente a la dendrita de la cÃ©lula postsinÃ¡ptica o receptora. Este punto de estrecha conexiÃ³n entre axÃ³n y dendrita es la sinapsis." id="1026" name="Picture 2">
            <a:extLst>
              <a:ext uri="{FF2B5EF4-FFF2-40B4-BE49-F238E27FC236}">
                <a16:creationId xmlns:a16="http://schemas.microsoft.com/office/drawing/2014/main" id="{12645CC3-A02B-46B5-BB68-53B341906F64}"/>
              </a:ext>
            </a:extLst>
          </p:cNvPr>
          <p:cNvPicPr>
            <a:picLocks noChangeArrowheads="1" noChangeAspect="1"/>
          </p:cNvPicPr>
          <p:nvPr/>
        </p:nvPicPr>
        <p:blipFill>
          <a:blip r:embed="rId2">
            <a:extLst>
              <a:ext uri="{28A0092B-C50C-407E-A947-70E740481C1C}">
                <a14:useLocalDpi xmlns:a14="http://schemas.microsoft.com/office/drawing/2010/main" val="0"/>
              </a:ext>
            </a:extLst>
          </a:blip>
          <a:stretch>
            <a:fillRect/>
          </a:stretch>
        </p:blipFill>
        <p:spPr bwMode="auto">
          <a:xfrm>
            <a:off x="0" y="3010272"/>
            <a:ext cx="12192000" cy="3824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2635574"/>
      </p:ext>
    </p:extLst>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76D5421E-255A-4414-A22E-C07E0F71395A}"/>
              </a:ext>
            </a:extLst>
          </p:cNvPr>
          <p:cNvSpPr/>
          <p:nvPr/>
        </p:nvSpPr>
        <p:spPr>
          <a:xfrm>
            <a:off x="480646" y="225309"/>
            <a:ext cx="11230708" cy="1815882"/>
          </a:xfrm>
          <a:prstGeom prst="rect">
            <a:avLst/>
          </a:prstGeom>
        </p:spPr>
        <p:txBody>
          <a:bodyPr wrap="square">
            <a:normAutofit fontScale="80525"/>
          </a:bodyPr>
          <a:lstStyle/>
          <a:p>
            <a:pPr algn="ctr" fontAlgn="base"/>
            <a:r>
              <a:rPr b="1" i="0" lang="fr-FR" sz="3200">
                <a:solidFill>
                  <a:srgbClr val="7030A0"/>
                </a:solidFill>
                <a:effectLst/>
                <a:latin typeface="inherit"/>
              </a:rPr>
              <a:t>Panorama de la transmission dans les synapses chimiques</a:t>
            </a:r>
          </a:p>
          <a:p>
            <a:pPr algn="just" fontAlgn="base"/>
            <a:endParaRPr b="0" dirty="0" i="0" lang="es-ES" sz="800">
              <a:solidFill>
                <a:srgbClr val="21242C"/>
              </a:solidFill>
              <a:effectLst/>
              <a:latin typeface="inherit"/>
            </a:endParaRPr>
          </a:p>
          <a:p>
            <a:pPr algn="just" fontAlgn="base"/>
            <a:r>
              <a:rPr b="0" i="0" lang="fr-FR" sz="2400">
                <a:solidFill>
                  <a:srgbClr val="21242C"/>
                </a:solidFill>
                <a:effectLst/>
                <a:latin typeface="inherit"/>
              </a:rPr>
              <a:t>Dans la </a:t>
            </a:r>
            <a:r>
              <a:rPr b="0" i="0" lang="fr-FR" sz="2400">
                <a:solidFill>
                  <a:srgbClr val="FF0000"/>
                </a:solidFill>
                <a:effectLst/>
                <a:latin typeface="inherit"/>
              </a:rPr>
              <a:t>transmission chimique</a:t>
            </a:r>
            <a:r>
              <a:rPr b="0" i="0" lang="fr-FR" sz="2400">
                <a:solidFill>
                  <a:srgbClr val="21242C"/>
                </a:solidFill>
                <a:effectLst/>
                <a:latin typeface="inherit"/>
              </a:rPr>
              <a:t> se produit la libération de </a:t>
            </a:r>
            <a:r>
              <a:rPr b="0" i="0" lang="fr-FR" sz="2400">
                <a:solidFill>
                  <a:srgbClr val="FF0000"/>
                </a:solidFill>
                <a:effectLst/>
                <a:latin typeface="inherit"/>
              </a:rPr>
              <a:t>messagers chimiques</a:t>
            </a:r>
            <a:r>
              <a:rPr b="0" i="0" lang="fr-FR" sz="2400">
                <a:solidFill>
                  <a:srgbClr val="21242C"/>
                </a:solidFill>
                <a:effectLst/>
                <a:latin typeface="inherit"/>
              </a:rPr>
              <a:t> appelés </a:t>
            </a:r>
            <a:r>
              <a:rPr b="1" i="0" lang="fr-FR" sz="2400">
                <a:solidFill>
                  <a:srgbClr val="0070C0"/>
                </a:solidFill>
                <a:effectLst/>
                <a:latin typeface="inherit"/>
              </a:rPr>
              <a:t>neurotransmetteurs</a:t>
            </a:r>
            <a:r>
              <a:rPr b="0" i="0" lang="fr-FR" sz="2400">
                <a:solidFill>
                  <a:srgbClr val="21242C"/>
                </a:solidFill>
                <a:effectLst/>
                <a:latin typeface="inherit"/>
              </a:rPr>
              <a:t>. Les </a:t>
            </a:r>
            <a:r>
              <a:rPr b="0" i="0" lang="fr-FR" sz="2400">
                <a:solidFill>
                  <a:srgbClr val="0070C0"/>
                </a:solidFill>
                <a:effectLst/>
                <a:latin typeface="inherit"/>
              </a:rPr>
              <a:t>neurotransmetteurs</a:t>
            </a:r>
            <a:r>
              <a:rPr b="0" i="0" lang="fr-FR" sz="2400">
                <a:solidFill>
                  <a:srgbClr val="21242C"/>
                </a:solidFill>
                <a:effectLst/>
                <a:latin typeface="inherit"/>
              </a:rPr>
              <a:t> transportent l'information du neurone présynaptique ou émetteur vers la cellule postsynaptique ou réceptrice.</a:t>
            </a:r>
          </a:p>
        </p:txBody>
      </p:sp>
      <p:pic>
        <p:nvPicPr>
          <p:cNvPr descr="https://cdn.kastatic.org/ka-perseus-images/c080ba4f315c752b895f19a5f40a4623146ea360.png" id="2050" name="Picture 2">
            <a:extLst>
              <a:ext uri="{FF2B5EF4-FFF2-40B4-BE49-F238E27FC236}">
                <a16:creationId xmlns:a16="http://schemas.microsoft.com/office/drawing/2014/main" id="{781B3C6E-CD47-4B9F-8551-0855F7D20512}"/>
              </a:ext>
            </a:extLst>
          </p:cNvPr>
          <p:cNvPicPr>
            <a:picLocks noChangeArrowheads="1" noChangeAspect="1"/>
          </p:cNvPicPr>
          <p:nvPr/>
        </p:nvPicPr>
        <p:blipFill>
          <a:blip r:embed="rId2">
            <a:extLst>
              <a:ext uri="{28A0092B-C50C-407E-A947-70E740481C1C}">
                <a14:useLocalDpi xmlns:a14="http://schemas.microsoft.com/office/drawing/2010/main" val="0"/>
              </a:ext>
            </a:extLst>
          </a:blip>
          <a:stretch>
            <a:fillRect/>
          </a:stretch>
        </p:blipFill>
        <p:spPr bwMode="auto">
          <a:xfrm>
            <a:off x="0" y="2713037"/>
            <a:ext cx="12192000" cy="4144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2243652"/>
      </p:ext>
    </p:extLst>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AB48DA0F-4715-43FB-BE90-13111B6BBD11}"/>
              </a:ext>
            </a:extLst>
          </p:cNvPr>
          <p:cNvSpPr/>
          <p:nvPr/>
        </p:nvSpPr>
        <p:spPr>
          <a:xfrm>
            <a:off x="382172" y="186099"/>
            <a:ext cx="11427656" cy="1785104"/>
          </a:xfrm>
          <a:prstGeom prst="rect">
            <a:avLst/>
          </a:prstGeom>
        </p:spPr>
        <p:txBody>
          <a:bodyPr wrap="square">
            <a:normAutofit fontScale="73420"/>
          </a:bodyPr>
          <a:lstStyle/>
          <a:p>
            <a:pPr algn="just" fontAlgn="base"/>
            <a:endParaRPr b="0" dirty="0" i="0" lang="es-ES" sz="1000">
              <a:solidFill>
                <a:srgbClr val="21242C"/>
              </a:solidFill>
              <a:effectLst/>
              <a:latin typeface="inherit"/>
            </a:endParaRPr>
          </a:p>
          <a:p>
            <a:pPr algn="just" fontAlgn="base" indent="-342900" marL="342900">
              <a:buFont charset="0" panose="020B0604020202020204" pitchFamily="34" typeface="Arial"/>
              <a:buChar char="•"/>
            </a:pPr>
            <a:r>
              <a:rPr b="0" i="0" lang="fr-FR" sz="2400">
                <a:solidFill>
                  <a:srgbClr val="21242C"/>
                </a:solidFill>
                <a:effectLst/>
                <a:latin typeface="inherit"/>
              </a:rPr>
              <a:t>À l'intérieur de la terminaison axonique d'une cellule émettrice se trouvent de nombreuses </a:t>
            </a:r>
            <a:r>
              <a:rPr b="1" i="0" lang="fr-FR" sz="2400">
                <a:solidFill>
                  <a:srgbClr val="7030A0"/>
                </a:solidFill>
                <a:effectLst/>
                <a:latin typeface="inherit"/>
              </a:rPr>
              <a:t>vésicules synaptiques</a:t>
            </a:r>
            <a:r>
              <a:rPr b="0" i="0" lang="fr-FR" sz="2400">
                <a:solidFill>
                  <a:srgbClr val="21242C"/>
                </a:solidFill>
                <a:effectLst/>
                <a:latin typeface="inherit"/>
              </a:rPr>
              <a:t>. Ce sont des </a:t>
            </a:r>
            <a:r>
              <a:rPr b="0" i="0" lang="fr-FR" sz="2400">
                <a:solidFill>
                  <a:srgbClr val="7030A0"/>
                </a:solidFill>
                <a:effectLst/>
                <a:latin typeface="inherit"/>
              </a:rPr>
              <a:t>sphères membraneuses</a:t>
            </a:r>
            <a:r>
              <a:rPr b="0" i="0" lang="fr-FR" sz="2400">
                <a:solidFill>
                  <a:srgbClr val="21242C"/>
                </a:solidFill>
                <a:effectLst/>
                <a:latin typeface="inherit"/>
              </a:rPr>
              <a:t> remplies de molécules de </a:t>
            </a:r>
            <a:r>
              <a:rPr b="1" i="0" lang="fr-FR" sz="2400">
                <a:solidFill>
                  <a:srgbClr val="7030A0"/>
                </a:solidFill>
                <a:effectLst/>
                <a:latin typeface="inherit"/>
              </a:rPr>
              <a:t>neurotransmetteur.</a:t>
            </a:r>
          </a:p>
          <a:p>
            <a:pPr algn="just" fontAlgn="base" indent="-342900" marL="342900">
              <a:buFont charset="0" panose="020B0604020202020204" pitchFamily="34" typeface="Arial"/>
              <a:buChar char="•"/>
            </a:pPr>
            <a:r>
              <a:rPr b="0" i="0" lang="fr-FR" sz="2400">
                <a:solidFill>
                  <a:srgbClr val="21242C"/>
                </a:solidFill>
                <a:effectLst/>
                <a:latin typeface="inherit"/>
              </a:rPr>
              <a:t>Il existe un </a:t>
            </a:r>
            <a:r>
              <a:rPr b="0" i="0" lang="fr-FR" sz="2400">
                <a:solidFill>
                  <a:srgbClr val="FF0000"/>
                </a:solidFill>
                <a:effectLst/>
                <a:latin typeface="inherit"/>
              </a:rPr>
              <a:t>petit espace</a:t>
            </a:r>
            <a:r>
              <a:rPr b="0" i="0" lang="fr-FR" sz="2400">
                <a:solidFill>
                  <a:srgbClr val="21242C"/>
                </a:solidFill>
                <a:effectLst/>
                <a:latin typeface="inherit"/>
              </a:rPr>
              <a:t> entre la terminaison axonique du neurone présynaptique et la membrane de la cellule postsynaptique ; cet espace est appelé </a:t>
            </a:r>
            <a:r>
              <a:rPr b="1" i="0" lang="fr-FR" sz="2800">
                <a:solidFill>
                  <a:schemeClr val="accent4">
                    <a:lumMod val="75000"/>
                  </a:schemeClr>
                </a:solidFill>
                <a:effectLst/>
                <a:latin typeface="inherit"/>
              </a:rPr>
              <a:t>espace synaptique.</a:t>
            </a:r>
          </a:p>
        </p:txBody>
      </p:sp>
      <p:pic>
        <p:nvPicPr>
          <p:cNvPr descr="Imagen que muestra la terminal axÃ³nica de la cÃ©lula presinÃ¡ptica que contiene vesÃ­culas sinÃ¡pticas con neurotransmisores. En la superficie exterior de la terminal axÃ³nica hay canales de calcio activados por voltaje. En el otro extremo del espacio sinÃ¡ptico hay una cÃ©lula postsinÃ¡ptica cuya superficie estÃ¡ cubierta de receptores (canales iÃ³nicos activados por ligando) para el neurotransmisor." id="3074" name="Picture 2">
            <a:extLst>
              <a:ext uri="{FF2B5EF4-FFF2-40B4-BE49-F238E27FC236}">
                <a16:creationId xmlns:a16="http://schemas.microsoft.com/office/drawing/2014/main" id="{20ED747D-3EE1-4ADB-AF78-93B4423735C7}"/>
              </a:ext>
            </a:extLst>
          </p:cNvPr>
          <p:cNvPicPr>
            <a:picLocks noChangeArrowheads="1" noChangeAspect="1"/>
          </p:cNvPicPr>
          <p:nvPr/>
        </p:nvPicPr>
        <p:blipFill>
          <a:blip r:embed="rId2">
            <a:extLst>
              <a:ext uri="{28A0092B-C50C-407E-A947-70E740481C1C}">
                <a14:useLocalDpi xmlns:a14="http://schemas.microsoft.com/office/drawing/2010/main" val="0"/>
              </a:ext>
            </a:extLst>
          </a:blip>
          <a:stretch>
            <a:fillRect/>
          </a:stretch>
        </p:blipFill>
        <p:spPr bwMode="auto">
          <a:xfrm>
            <a:off x="1028335" y="2309757"/>
            <a:ext cx="10352428" cy="4548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1829732"/>
      </p:ext>
    </p:extLst>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6D9466FE-B39D-45EA-8C02-8DCC8757AE8D}"/>
              </a:ext>
            </a:extLst>
          </p:cNvPr>
          <p:cNvSpPr/>
          <p:nvPr/>
        </p:nvSpPr>
        <p:spPr>
          <a:xfrm>
            <a:off x="262597" y="212498"/>
            <a:ext cx="11666805" cy="2000548"/>
          </a:xfrm>
          <a:prstGeom prst="rect">
            <a:avLst/>
          </a:prstGeom>
        </p:spPr>
        <p:txBody>
          <a:bodyPr wrap="square">
            <a:normAutofit fontScale="81202"/>
          </a:bodyPr>
          <a:lstStyle/>
          <a:p>
            <a:pPr algn="just"/>
            <a:r>
              <a:rPr lang="fr-FR" sz="2400"/>
              <a:t>Lorsqu'un </a:t>
            </a:r>
            <a:r>
              <a:rPr lang="fr-FR" sz="2800">
                <a:solidFill>
                  <a:srgbClr val="FF0000"/>
                </a:solidFill>
              </a:rPr>
              <a:t>potentiel d'action</a:t>
            </a:r>
            <a:r>
              <a:rPr lang="fr-FR" sz="2400"/>
              <a:t>, ou impulsion nerveuse, atteint la terminaison axonique, il active des </a:t>
            </a:r>
            <a:r>
              <a:rPr b="1" lang="fr-FR" sz="2400">
                <a:solidFill>
                  <a:srgbClr val="7030A0"/>
                </a:solidFill>
              </a:rPr>
              <a:t>canaux calciques</a:t>
            </a:r>
            <a:r>
              <a:rPr lang="fr-FR" sz="2400"/>
              <a:t> voltage-dépendants dans la membrane cellulaire. Le Ca 2+, beaucoup plus concentré à l'extérieur du neurone qu'à l'intérieur, pénètre dans la cellule.</a:t>
            </a:r>
          </a:p>
          <a:p>
            <a:pPr algn="just"/>
            <a:r>
              <a:rPr lang="fr-FR" sz="2400"/>
              <a:t>Le Ca 2+ permet aux </a:t>
            </a:r>
            <a:r>
              <a:rPr b="1" lang="fr-FR" sz="2400">
                <a:solidFill>
                  <a:srgbClr val="00B050"/>
                </a:solidFill>
              </a:rPr>
              <a:t>vésicules synaptiques</a:t>
            </a:r>
            <a:r>
              <a:rPr lang="fr-FR" sz="2400"/>
              <a:t> de fusionner avec la membrane de la terminaison axonique, libérant ainsi les </a:t>
            </a:r>
            <a:r>
              <a:rPr b="1" lang="fr-FR" sz="2400">
                <a:solidFill>
                  <a:srgbClr val="0070C0"/>
                </a:solidFill>
              </a:rPr>
              <a:t>neurotransmetteurs dans l'espace synaptique</a:t>
            </a:r>
            <a:r>
              <a:rPr lang="fr-FR" sz="2400"/>
              <a:t>.</a:t>
            </a:r>
            <a:endParaRPr dirty="0" lang="es-MX" sz="2400"/>
          </a:p>
        </p:txBody>
      </p:sp>
      <p:pic>
        <p:nvPicPr>
          <p:cNvPr descr="Imagen que muestra lo que sucede cuando el potencial de acciÃ³n llega a la terminal axÃ³nica, y se provoca un flujo de iones y la despolarizaciÃ³n de la cÃ©lula objetivo. Paso a paso:&#10;1. El potencial de acciÃ³n alcanza la terminal axÃ³nica y despolariza la membrana. &#10;2. Se abren los canales de calcio activados por voltaje y los iones de calcio entran. &#10;3. El ingreso de iones de calcio hace que las vesÃ­culas sinÃ¡pticas liberen el neurotransmisor. &#10;4. El neurotransmisor se une a los receptores en la cÃ©lula objetivo (lo que provoca en este caso, la entrada de iones positivos). " id="4098" name="Picture 2">
            <a:extLst>
              <a:ext uri="{FF2B5EF4-FFF2-40B4-BE49-F238E27FC236}">
                <a16:creationId xmlns:a16="http://schemas.microsoft.com/office/drawing/2014/main" id="{8B82F740-47E0-4316-A7BB-1F8E79976B86}"/>
              </a:ext>
            </a:extLst>
          </p:cNvPr>
          <p:cNvPicPr>
            <a:picLocks noChangeArrowheads="1"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12983" y="2213046"/>
            <a:ext cx="9969305" cy="4613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3066668"/>
      </p:ext>
    </p:extLst>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8BC2CE45-C34C-4933-B6CE-0AB4AF05A3C8}"/>
              </a:ext>
            </a:extLst>
          </p:cNvPr>
          <p:cNvSpPr/>
          <p:nvPr/>
        </p:nvSpPr>
        <p:spPr>
          <a:xfrm>
            <a:off x="533399" y="182494"/>
            <a:ext cx="11125201" cy="3077766"/>
          </a:xfrm>
          <a:prstGeom prst="rect">
            <a:avLst/>
          </a:prstGeom>
        </p:spPr>
        <p:txBody>
          <a:bodyPr wrap="square">
            <a:normAutofit fontScale="79614"/>
          </a:bodyPr>
          <a:lstStyle/>
          <a:p>
            <a:pPr algn="ctr" fontAlgn="base"/>
            <a:r>
              <a:rPr b="1" i="0" lang="fr-FR" sz="3200">
                <a:solidFill>
                  <a:srgbClr val="0070C0"/>
                </a:solidFill>
                <a:effectLst/>
                <a:latin typeface="inherit"/>
              </a:rPr>
              <a:t>Arrêt du signal</a:t>
            </a:r>
          </a:p>
          <a:p>
            <a:pPr algn="just" fontAlgn="base"/>
            <a:r>
              <a:rPr b="0" i="0" lang="fr-FR">
                <a:solidFill>
                  <a:srgbClr val="21242C"/>
                </a:solidFill>
                <a:effectLst/>
                <a:latin typeface="inherit"/>
              </a:rPr>
              <a:t>Une </a:t>
            </a:r>
            <a:r>
              <a:rPr b="0" i="0" lang="fr-FR" sz="2400">
                <a:solidFill>
                  <a:srgbClr val="FF0000"/>
                </a:solidFill>
                <a:effectLst/>
                <a:latin typeface="inherit"/>
              </a:rPr>
              <a:t>synapse ne peut fonctionner efficacement que s'il existe un moyen d'« éteindre » le signal une fois émis.</a:t>
            </a:r>
          </a:p>
          <a:p>
            <a:pPr algn="just" fontAlgn="base"/>
            <a:r>
              <a:rPr b="1" i="0" lang="fr-FR">
                <a:solidFill>
                  <a:srgbClr val="21242C"/>
                </a:solidFill>
                <a:effectLst/>
                <a:latin typeface="inherit"/>
              </a:rPr>
              <a:t>L'arrêt du signal permet à la cellule postsynaptique de retrouver son potentiel de repos normal, prête à recevoir de nouvelles signaux.</a:t>
            </a:r>
          </a:p>
          <a:p>
            <a:pPr algn="just" fontAlgn="base"/>
            <a:r>
              <a:rPr b="0" i="0" lang="fr-FR">
                <a:solidFill>
                  <a:srgbClr val="21242C"/>
                </a:solidFill>
                <a:effectLst/>
                <a:latin typeface="inherit"/>
              </a:rPr>
              <a:t>Pour terminer le signal, l'espace synaptique </a:t>
            </a:r>
            <a:r>
              <a:rPr b="1" i="0" lang="fr-FR" sz="2400">
                <a:solidFill>
                  <a:srgbClr val="7030A0"/>
                </a:solidFill>
                <a:effectLst/>
                <a:latin typeface="inherit"/>
              </a:rPr>
              <a:t>doit être débarrassé du neurotransmetteur</a:t>
            </a:r>
            <a:r>
              <a:rPr b="0" i="0" lang="fr-FR">
                <a:solidFill>
                  <a:srgbClr val="21242C"/>
                </a:solidFill>
                <a:effectLst/>
                <a:latin typeface="inherit"/>
              </a:rPr>
              <a:t>. Plusieurs méthodes permettent d'y parvenir.</a:t>
            </a:r>
          </a:p>
          <a:p>
            <a:pPr algn="just" fontAlgn="base"/>
            <a:r>
              <a:rPr b="0" i="0" lang="fr-FR">
                <a:solidFill>
                  <a:srgbClr val="21242C"/>
                </a:solidFill>
                <a:effectLst/>
                <a:latin typeface="inherit"/>
              </a:rPr>
              <a:t>Le </a:t>
            </a:r>
            <a:r>
              <a:rPr b="1" i="0" lang="fr-FR">
                <a:solidFill>
                  <a:srgbClr val="00B050"/>
                </a:solidFill>
                <a:effectLst/>
                <a:latin typeface="inherit"/>
              </a:rPr>
              <a:t>neurotransmetteur peut être dégradé par une enzyme, </a:t>
            </a:r>
            <a:r>
              <a:rPr b="1" i="0" lang="fr-FR">
                <a:solidFill>
                  <a:schemeClr val="accent4">
                    <a:lumMod val="50000"/>
                  </a:schemeClr>
                </a:solidFill>
                <a:effectLst/>
                <a:latin typeface="inherit"/>
              </a:rPr>
              <a:t>le neurone présynaptique peut le réabsorber</a:t>
            </a:r>
            <a:r>
              <a:rPr b="1" i="0" lang="fr-FR">
                <a:solidFill>
                  <a:srgbClr val="00B050"/>
                </a:solidFill>
                <a:effectLst/>
                <a:latin typeface="inherit"/>
              </a:rPr>
              <a:t>, </a:t>
            </a:r>
            <a:r>
              <a:rPr b="1" i="0" lang="fr-FR">
                <a:solidFill>
                  <a:srgbClr val="0070C0"/>
                </a:solidFill>
                <a:effectLst/>
                <a:latin typeface="inherit"/>
              </a:rPr>
              <a:t>ou il peut simplement diffuser ailleurs</a:t>
            </a:r>
            <a:r>
              <a:rPr b="1" i="0" lang="fr-FR">
                <a:solidFill>
                  <a:srgbClr val="00B050"/>
                </a:solidFill>
                <a:effectLst/>
                <a:latin typeface="inherit"/>
              </a:rPr>
              <a:t>.</a:t>
            </a:r>
          </a:p>
        </p:txBody>
      </p:sp>
      <p:pic>
        <p:nvPicPr>
          <p:cNvPr descr="La recaptura por la neurona presinÃ¡ptica, la degradaciÃ³n enzimÃ¡tica y la difusiÃ³n, disminuyen los niveles de neurotransmisores, y finalizan la seÃ±al." id="5122" name="Picture 2">
            <a:extLst>
              <a:ext uri="{FF2B5EF4-FFF2-40B4-BE49-F238E27FC236}">
                <a16:creationId xmlns:a16="http://schemas.microsoft.com/office/drawing/2014/main" id="{D65428B5-DF52-40BA-BDA0-4883DAC42A46}"/>
              </a:ext>
            </a:extLst>
          </p:cNvPr>
          <p:cNvPicPr>
            <a:picLocks noChangeArrowheads="1" noChangeAspect="1"/>
          </p:cNvPicPr>
          <p:nvPr/>
        </p:nvPicPr>
        <p:blipFill>
          <a:blip r:embed="rId2">
            <a:extLst>
              <a:ext uri="{28A0092B-C50C-407E-A947-70E740481C1C}">
                <a14:useLocalDpi xmlns:a14="http://schemas.microsoft.com/office/drawing/2010/main" val="0"/>
              </a:ext>
            </a:extLst>
          </a:blip>
          <a:stretch>
            <a:fillRect/>
          </a:stretch>
        </p:blipFill>
        <p:spPr bwMode="auto">
          <a:xfrm>
            <a:off x="376824" y="3342658"/>
            <a:ext cx="5081440" cy="3515342"/>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a:extLst>
              <a:ext uri="{FF2B5EF4-FFF2-40B4-BE49-F238E27FC236}">
                <a16:creationId xmlns:a16="http://schemas.microsoft.com/office/drawing/2014/main" id="{D447AA88-F3F0-4304-A79A-A6E3D2D436A2}"/>
              </a:ext>
            </a:extLst>
          </p:cNvPr>
          <p:cNvSpPr/>
          <p:nvPr/>
        </p:nvSpPr>
        <p:spPr>
          <a:xfrm>
            <a:off x="5719176" y="3853834"/>
            <a:ext cx="6096000" cy="2492990"/>
          </a:xfrm>
          <a:prstGeom prst="rect">
            <a:avLst/>
          </a:prstGeom>
          <a:ln w="38100">
            <a:solidFill>
              <a:schemeClr val="accent6">
                <a:lumMod val="75000"/>
              </a:schemeClr>
            </a:solidFill>
          </a:ln>
        </p:spPr>
        <p:txBody>
          <a:bodyPr>
            <a:normAutofit fontScale="81492"/>
          </a:bodyPr>
          <a:lstStyle/>
          <a:p>
            <a:pPr algn="just"/>
            <a:r>
              <a:rPr b="1" i="0" lang="fr-FR" sz="2000">
                <a:solidFill>
                  <a:srgbClr val="0070C0"/>
                </a:solidFill>
                <a:effectLst/>
                <a:latin typeface="Lato"/>
              </a:rPr>
              <a:t>Toute chose qui interfère avec les processus de terminaison du signal synaptique peut avoir des effets physiologiques importants.</a:t>
            </a:r>
          </a:p>
          <a:p>
            <a:pPr algn="just"/>
            <a:r>
              <a:rPr b="0" i="0" lang="fr-FR" sz="1600">
                <a:solidFill>
                  <a:srgbClr val="21242C"/>
                </a:solidFill>
                <a:effectLst/>
                <a:latin typeface="Lato"/>
              </a:rPr>
              <a:t>Par exemple,</a:t>
            </a:r>
            <a:r>
              <a:rPr b="1" i="0" lang="fr-FR" sz="1600">
                <a:solidFill>
                  <a:srgbClr val="00B050"/>
                </a:solidFill>
                <a:effectLst/>
                <a:latin typeface="Lato"/>
              </a:rPr>
              <a:t> certains insecticides tuent les insectes en inhibant une enzyme qui dégrade le neurotransmetteur acétylcholine.</a:t>
            </a:r>
          </a:p>
          <a:p>
            <a:pPr algn="just"/>
            <a:r>
              <a:rPr b="0" i="0" lang="fr-FR" sz="1600">
                <a:solidFill>
                  <a:srgbClr val="21242C"/>
                </a:solidFill>
                <a:effectLst/>
                <a:latin typeface="Lato"/>
              </a:rPr>
              <a:t>Sur une note plus positive,</a:t>
            </a:r>
            <a:r>
              <a:rPr b="0" i="0" lang="fr-FR" sz="1600">
                <a:solidFill>
                  <a:srgbClr val="C00000"/>
                </a:solidFill>
                <a:effectLst/>
                <a:latin typeface="Lato"/>
              </a:rPr>
              <a:t> des médicaments qui interfèrent avec la recapture du neurotransmetteur sérotonine dans le cerveau humain sont utilisés comme antidépresseurs</a:t>
            </a:r>
            <a:r>
              <a:rPr b="0" i="0" lang="fr-FR" sz="1600">
                <a:solidFill>
                  <a:srgbClr val="21242C"/>
                </a:solidFill>
                <a:effectLst/>
                <a:latin typeface="Lato"/>
              </a:rPr>
              <a:t>, comme le Prozac par exemple.</a:t>
            </a:r>
            <a:endParaRPr dirty="0" lang="es-MX" sz="1600"/>
          </a:p>
        </p:txBody>
      </p:sp>
    </p:spTree>
    <p:extLst>
      <p:ext uri="{BB962C8B-B14F-4D97-AF65-F5344CB8AC3E}">
        <p14:creationId xmlns:p14="http://schemas.microsoft.com/office/powerpoint/2010/main" val="3343017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TotalTime>
  <Words>1356</Words>
  <Application>Microsoft Office PowerPoint</Application>
  <PresentationFormat>Panorámica</PresentationFormat>
  <Paragraphs>94</Paragraphs>
  <Slides>16</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16</vt:i4>
      </vt:variant>
    </vt:vector>
  </HeadingPairs>
  <TitlesOfParts>
    <vt:vector size="24" baseType="lpstr">
      <vt:lpstr>Arial</vt:lpstr>
      <vt:lpstr>Calibri</vt:lpstr>
      <vt:lpstr>Calibri Light</vt:lpstr>
      <vt:lpstr>inherit</vt:lpstr>
      <vt:lpstr>Lato</vt:lpstr>
      <vt:lpstr>Open Sans</vt:lpstr>
      <vt:lpstr>Wingdings</vt:lpstr>
      <vt:lpstr>Tema de Office</vt:lpstr>
      <vt:lpstr>Procesamiento de la información en el sistema nervioso.  Materia: Psicofisiología Licenciatura: Psicología Prof. Verónica Espinoza</vt:lpstr>
      <vt:lpstr>Sinapsis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Procesamiento de la información en el sistema nervioso. CLASE 5</dc:title>
  <dc:creator>Windows</dc:creator>
  <cp:lastModifiedBy>Windows</cp:lastModifiedBy>
  <cp:revision>20</cp:revision>
  <dcterms:created xsi:type="dcterms:W3CDTF">2019-03-24T19:14:20Z</dcterms:created>
  <dcterms:modified xsi:type="dcterms:W3CDTF">2020-02-06T05:32:57Z</dcterms:modified>
</cp:coreProperties>
</file>