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6" r:id="rId10"/>
    <p:sldId id="268" r:id="rId11"/>
    <p:sldId id="267" r:id="rId12"/>
    <p:sldId id="269" r:id="rId13"/>
    <p:sldId id="270" r:id="rId14"/>
    <p:sldId id="272" r:id="rId15"/>
    <p:sldId id="271" r:id="rId16"/>
    <p:sldId id="273"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AC084-E2D5-4084-9EB9-02F6B952039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0A632C8-F325-4095-B8CD-3A4A6CCAA3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BB150DC-A1DE-4B66-BC67-8A5204D2E744}"/>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D921BDD6-B783-4CAB-98C9-9AAF1BAC1FD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EF603E0-895E-4BE9-99D4-09DC62C050EE}"/>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54654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10D242-C724-4EFF-BDCE-DBE511E2B4E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F82D965-F726-48C0-A18C-D0E4333CAD1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528D2C3-4D88-4CB7-B17A-BA15B186D748}"/>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537FC790-0562-4B2D-84FD-9EF5AC0BF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F6E5C21-3A07-42CD-9D65-6A221BB874B3}"/>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78409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BF688C-077F-4C9B-B00B-01D47F09723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3655A1A-1E3A-4784-A3F8-F3AB923E7D4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BCE4AD4-FEAE-4AE6-96AC-69B652EE0FED}"/>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13DB2D6F-CBB1-4FBB-8B31-342FF5D879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A2B59F1-224D-404F-8C07-F70F61683D5D}"/>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2696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A5DDE-1FAF-4A97-AD23-5DD309CA2DC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1CE747E-6554-4EE6-A945-6950321F13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CEA6258-A454-434D-8BDB-4414DDCF5A93}"/>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E7A89107-FE2B-4869-B9D3-E627A722ECF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3650EE9-468B-4D13-9D9B-5D9CCAFCC995}"/>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90403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11D06-F205-4960-A054-E38FCC468BD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D9FE678-486B-40CE-88DE-2518A55D1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446A6A0-B761-442A-88EE-5245CB233747}"/>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915CF00E-D47D-4B87-BD49-6FB08CCCC0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E793CFE-1590-4BFD-8C7B-077E222C87C2}"/>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407554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D9DBA-F11E-43E1-B7AE-C963E20CD95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E5FC8C6-758E-40AD-91B9-927CEDF9C25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4721D74-A57C-41EF-B7FC-4710E92DD7A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2A98FF6-E798-4BE9-B012-25D01F51F529}"/>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6" name="Marcador de pie de página 5">
            <a:extLst>
              <a:ext uri="{FF2B5EF4-FFF2-40B4-BE49-F238E27FC236}">
                <a16:creationId xmlns:a16="http://schemas.microsoft.com/office/drawing/2014/main" id="{0B8DBF25-7E34-4A3E-91A1-EDD8F080ABE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6FC847D-DA27-47AD-87D5-6FFED483B950}"/>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324970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D0FF0-773D-4034-93E9-FA7B236359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BE3428F-CA72-40DF-8DA2-68D640C0C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ED2991B-88A6-494D-ABF7-BC3FF690EDB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4A3BDE2-5563-4C5E-9012-B9995A184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EBFCC4-2180-4252-A241-D8B6126295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A31C07A-3D25-4DEA-BA3C-59636FD0647B}"/>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8" name="Marcador de pie de página 7">
            <a:extLst>
              <a:ext uri="{FF2B5EF4-FFF2-40B4-BE49-F238E27FC236}">
                <a16:creationId xmlns:a16="http://schemas.microsoft.com/office/drawing/2014/main" id="{2BD1566D-EA6E-44C0-AF1A-52BD094FA79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2D3D525-BACA-4047-AD50-2BD76736487F}"/>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01525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D158ED-5CB9-4920-849A-A7364774496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448AFB6-4276-4D56-8E33-03437E0402B5}"/>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4" name="Marcador de pie de página 3">
            <a:extLst>
              <a:ext uri="{FF2B5EF4-FFF2-40B4-BE49-F238E27FC236}">
                <a16:creationId xmlns:a16="http://schemas.microsoft.com/office/drawing/2014/main" id="{63AC8DCD-439B-4B30-B325-18D7FD42C56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DDDCC17-DDCE-4A22-A045-364011B397C8}"/>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322722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377BCC-0B3C-439D-B840-0B2CD88AAB47}"/>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3" name="Marcador de pie de página 2">
            <a:extLst>
              <a:ext uri="{FF2B5EF4-FFF2-40B4-BE49-F238E27FC236}">
                <a16:creationId xmlns:a16="http://schemas.microsoft.com/office/drawing/2014/main" id="{40E79B23-DD62-4C1A-BFEA-88FB7175D34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2608CB5-E1A4-42FC-B94F-86BD0D201F19}"/>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143658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28672-36F6-4283-BF1F-AF44673D27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833BA2C-54AC-4EF2-A47D-B75B3B91E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647E681E-129E-42B5-932C-822D7CD0F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4D568C-4C6D-4F33-ABC1-39E1918DA473}"/>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6" name="Marcador de pie de página 5">
            <a:extLst>
              <a:ext uri="{FF2B5EF4-FFF2-40B4-BE49-F238E27FC236}">
                <a16:creationId xmlns:a16="http://schemas.microsoft.com/office/drawing/2014/main" id="{7497855B-CD86-4992-B95F-EA81E1C720C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DC465D5-313E-44AB-B301-032CB3A39A45}"/>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423322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3921A-3853-42FF-845E-3B2988ED1F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78F5247-B393-451F-9539-3F5C1D87A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1D0195B-7B59-4AC1-807A-F295BA6E9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B63BDC-3B9F-49F5-A609-71E6877DB311}"/>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6" name="Marcador de pie de página 5">
            <a:extLst>
              <a:ext uri="{FF2B5EF4-FFF2-40B4-BE49-F238E27FC236}">
                <a16:creationId xmlns:a16="http://schemas.microsoft.com/office/drawing/2014/main" id="{C2E075D7-C427-4644-994C-286FF23293F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3C95FE6-4C7D-4BE1-A151-AC05AFD2E21C}"/>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96513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C6E8636-8286-41D7-859C-A307B2D29F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BDC33D3-A1F0-481D-97ED-9A514DBC1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04BBA24-7417-4073-8C15-A619A0F5F1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425660FC-3E1D-4184-8B5F-3FA45B4A2D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FE1906A-C259-4D6C-8934-87F351B5B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E369B-8CCB-42B7-973C-96FA4C5B5180}" type="slidenum">
              <a:rPr lang="es-MX" smtClean="0"/>
              <a:t>‹Nº›</a:t>
            </a:fld>
            <a:endParaRPr lang="es-MX"/>
          </a:p>
        </p:txBody>
      </p:sp>
    </p:spTree>
    <p:extLst>
      <p:ext uri="{BB962C8B-B14F-4D97-AF65-F5344CB8AC3E}">
        <p14:creationId xmlns:p14="http://schemas.microsoft.com/office/powerpoint/2010/main" val="378113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Resultado de imagen para brain wallpaper">
            <a:extLst>
              <a:ext uri="{FF2B5EF4-FFF2-40B4-BE49-F238E27FC236}">
                <a16:creationId xmlns:a16="http://schemas.microsoft.com/office/drawing/2014/main" id="{29B1F0EE-949B-475C-BD91-B72E054658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39" r="1023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A01C480F-C12F-456C-83FA-ABF5874C29A7}"/>
              </a:ext>
            </a:extLst>
          </p:cNvPr>
          <p:cNvSpPr>
            <a:spLocks noGrp="1"/>
          </p:cNvSpPr>
          <p:nvPr>
            <p:ph type="ctrTitle"/>
          </p:nvPr>
        </p:nvSpPr>
        <p:spPr>
          <a:xfrm>
            <a:off x="8022020" y="3182257"/>
            <a:ext cx="3852041" cy="1834056"/>
          </a:xfrm>
        </p:spPr>
        <p:txBody>
          <a:bodyPr>
            <a:normAutofit fontScale="90000"/>
          </a:bodyPr>
          <a:lstStyle/>
          <a:p>
            <a:r>
              <a:rPr lang="es-MX" sz="3100" b="1" dirty="0"/>
              <a:t>Procesamiento de la información en el sistema nervioso. </a:t>
            </a:r>
            <a:br>
              <a:rPr lang="es-MX" sz="3100" b="1" dirty="0"/>
            </a:br>
            <a:r>
              <a:rPr lang="es-MX" sz="2000" b="1" dirty="0"/>
              <a:t>Materia: Psicofisiología</a:t>
            </a:r>
            <a:br>
              <a:rPr lang="es-MX" sz="2000" b="1" dirty="0"/>
            </a:br>
            <a:r>
              <a:rPr lang="es-MX" sz="2000" b="1" dirty="0"/>
              <a:t>Licenciatura: Psicología</a:t>
            </a:r>
            <a:br>
              <a:rPr lang="es-MX" sz="2000" b="1" dirty="0"/>
            </a:br>
            <a:r>
              <a:rPr lang="es-MX" sz="2000" b="1" dirty="0"/>
              <a:t>Prof. Verónica Espinoza</a:t>
            </a:r>
            <a:endParaRPr lang="es-MX" sz="3100" b="1" dirty="0"/>
          </a:p>
        </p:txBody>
      </p:sp>
      <p:cxnSp>
        <p:nvCxnSpPr>
          <p:cNvPr id="139" name="Straight Connector 13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20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8428640-809A-4FEE-8DFF-27E542A9EE20}"/>
              </a:ext>
            </a:extLst>
          </p:cNvPr>
          <p:cNvSpPr/>
          <p:nvPr/>
        </p:nvSpPr>
        <p:spPr>
          <a:xfrm>
            <a:off x="339008" y="954450"/>
            <a:ext cx="11520057" cy="1938992"/>
          </a:xfrm>
          <a:prstGeom prst="rect">
            <a:avLst/>
          </a:prstGeom>
        </p:spPr>
        <p:txBody>
          <a:bodyPr wrap="square">
            <a:spAutoFit/>
          </a:bodyPr>
          <a:lstStyle/>
          <a:p>
            <a:pPr algn="just"/>
            <a:r>
              <a:rPr lang="es-ES" sz="2400" b="0" i="0" dirty="0">
                <a:solidFill>
                  <a:srgbClr val="3C4245"/>
                </a:solidFill>
                <a:effectLst/>
                <a:latin typeface="Arial" panose="020B0604020202020204" pitchFamily="34" charset="0"/>
              </a:rPr>
              <a:t>La </a:t>
            </a:r>
            <a:r>
              <a:rPr lang="es-ES" sz="2400" b="1" i="0" dirty="0">
                <a:solidFill>
                  <a:srgbClr val="C00000"/>
                </a:solidFill>
                <a:effectLst/>
                <a:latin typeface="Arial" panose="020B0604020202020204" pitchFamily="34" charset="0"/>
              </a:rPr>
              <a:t>epilepsia es una enfermedad cerebral crónica que afecta a personas de todo el mundo y todas las edades.</a:t>
            </a:r>
            <a:r>
              <a:rPr lang="es-ES" sz="2400" b="0" i="0" dirty="0">
                <a:solidFill>
                  <a:srgbClr val="3C4245"/>
                </a:solidFill>
                <a:effectLst/>
                <a:latin typeface="Arial" panose="020B0604020202020204" pitchFamily="34" charset="0"/>
              </a:rPr>
              <a:t> Es una de las enfermedades conocidas más antiguas, y ha estado rodeada de temores, desconocimiento, discriminación y estigmatización social durante siglos. Esta estigmatización persiste hoy en muchos países y puede influir en la calidad de vida de los pacientes y sus familias.</a:t>
            </a:r>
            <a:endParaRPr lang="es-MX" sz="2400" dirty="0"/>
          </a:p>
        </p:txBody>
      </p:sp>
      <p:sp>
        <p:nvSpPr>
          <p:cNvPr id="4" name="CuadroTexto 3">
            <a:extLst>
              <a:ext uri="{FF2B5EF4-FFF2-40B4-BE49-F238E27FC236}">
                <a16:creationId xmlns:a16="http://schemas.microsoft.com/office/drawing/2014/main" id="{CC3402E2-B915-4BF2-9067-D740773108E8}"/>
              </a:ext>
            </a:extLst>
          </p:cNvPr>
          <p:cNvSpPr txBox="1"/>
          <p:nvPr/>
        </p:nvSpPr>
        <p:spPr>
          <a:xfrm>
            <a:off x="4501661" y="234397"/>
            <a:ext cx="2483372" cy="769441"/>
          </a:xfrm>
          <a:prstGeom prst="rect">
            <a:avLst/>
          </a:prstGeom>
          <a:noFill/>
        </p:spPr>
        <p:txBody>
          <a:bodyPr wrap="none" rtlCol="0">
            <a:spAutoFit/>
          </a:bodyPr>
          <a:lstStyle/>
          <a:p>
            <a:r>
              <a:rPr lang="es-MX" sz="4400" b="1" dirty="0">
                <a:solidFill>
                  <a:srgbClr val="C00000"/>
                </a:solidFill>
              </a:rPr>
              <a:t>EPILEPSIA</a:t>
            </a:r>
          </a:p>
        </p:txBody>
      </p:sp>
      <p:pic>
        <p:nvPicPr>
          <p:cNvPr id="10242" name="Picture 2" descr="Resultado de imagen para epilepsia wallpaper">
            <a:extLst>
              <a:ext uri="{FF2B5EF4-FFF2-40B4-BE49-F238E27FC236}">
                <a16:creationId xmlns:a16="http://schemas.microsoft.com/office/drawing/2014/main" id="{FF387592-C74D-4D77-BD5E-733C30739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8999"/>
            <a:ext cx="1219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9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BC30857-A0D0-4AD7-9F30-276C53106ECF}"/>
              </a:ext>
            </a:extLst>
          </p:cNvPr>
          <p:cNvSpPr/>
          <p:nvPr/>
        </p:nvSpPr>
        <p:spPr>
          <a:xfrm>
            <a:off x="4459457" y="1225828"/>
            <a:ext cx="7566139" cy="5355312"/>
          </a:xfrm>
          <a:prstGeom prst="rect">
            <a:avLst/>
          </a:prstGeom>
        </p:spPr>
        <p:txBody>
          <a:bodyPr wrap="square">
            <a:spAutoFit/>
          </a:bodyPr>
          <a:lstStyle/>
          <a:p>
            <a:pPr marL="285750" indent="-285750" algn="just">
              <a:buFont typeface="Wingdings" panose="05000000000000000000" pitchFamily="2" charset="2"/>
              <a:buChar char="q"/>
            </a:pPr>
            <a:r>
              <a:rPr lang="es-ES" i="0" dirty="0">
                <a:effectLst/>
                <a:latin typeface="Arial" panose="020B0604020202020204" pitchFamily="34" charset="0"/>
              </a:rPr>
              <a:t>La epilepsia es un </a:t>
            </a:r>
            <a:r>
              <a:rPr lang="es-ES" b="1" i="0" dirty="0">
                <a:solidFill>
                  <a:srgbClr val="FF0000"/>
                </a:solidFill>
                <a:effectLst/>
                <a:latin typeface="Arial" panose="020B0604020202020204" pitchFamily="34" charset="0"/>
              </a:rPr>
              <a:t>trastorno neurológico </a:t>
            </a:r>
            <a:r>
              <a:rPr lang="es-ES" i="0" dirty="0">
                <a:effectLst/>
                <a:latin typeface="Arial" panose="020B0604020202020204" pitchFamily="34" charset="0"/>
              </a:rPr>
              <a:t>crónico que afecta a personas de todas las edades.</a:t>
            </a:r>
          </a:p>
          <a:p>
            <a:pPr marL="285750" indent="-285750" algn="just">
              <a:buFont typeface="Wingdings" panose="05000000000000000000" pitchFamily="2" charset="2"/>
              <a:buChar char="q"/>
            </a:pPr>
            <a:endParaRPr lang="es-ES" i="0" dirty="0">
              <a:effectLst/>
              <a:latin typeface="Arial" panose="020B0604020202020204" pitchFamily="34" charset="0"/>
            </a:endParaRPr>
          </a:p>
          <a:p>
            <a:pPr marL="285750" indent="-285750" algn="just">
              <a:buFont typeface="Wingdings" panose="05000000000000000000" pitchFamily="2" charset="2"/>
              <a:buChar char="q"/>
            </a:pPr>
            <a:r>
              <a:rPr lang="es-ES" i="0" dirty="0">
                <a:effectLst/>
                <a:latin typeface="Arial" panose="020B0604020202020204" pitchFamily="34" charset="0"/>
              </a:rPr>
              <a:t>En todo el mundo, </a:t>
            </a:r>
            <a:r>
              <a:rPr lang="es-ES" b="1" i="0" dirty="0">
                <a:solidFill>
                  <a:srgbClr val="00B050"/>
                </a:solidFill>
                <a:effectLst/>
                <a:latin typeface="Arial" panose="020B0604020202020204" pitchFamily="34" charset="0"/>
              </a:rPr>
              <a:t>unos 50 millones de personas padecen epilepsia</a:t>
            </a:r>
            <a:r>
              <a:rPr lang="es-ES" i="0" dirty="0">
                <a:effectLst/>
                <a:latin typeface="Arial" panose="020B0604020202020204" pitchFamily="34" charset="0"/>
              </a:rPr>
              <a:t>, lo que la convierte en uno de los trastornos neurológicos más comunes.</a:t>
            </a:r>
          </a:p>
          <a:p>
            <a:pPr marL="285750" indent="-285750" algn="just">
              <a:buFont typeface="Wingdings" panose="05000000000000000000" pitchFamily="2" charset="2"/>
              <a:buChar char="q"/>
            </a:pPr>
            <a:endParaRPr lang="es-ES" i="0" dirty="0">
              <a:effectLst/>
              <a:latin typeface="Arial" panose="020B0604020202020204" pitchFamily="34" charset="0"/>
            </a:endParaRPr>
          </a:p>
          <a:p>
            <a:pPr marL="285750" indent="-285750" algn="just">
              <a:buFont typeface="Wingdings" panose="05000000000000000000" pitchFamily="2" charset="2"/>
              <a:buChar char="q"/>
            </a:pPr>
            <a:r>
              <a:rPr lang="es-ES" i="0" dirty="0">
                <a:effectLst/>
                <a:latin typeface="Arial" panose="020B0604020202020204" pitchFamily="34" charset="0"/>
              </a:rPr>
              <a:t>Cerca del </a:t>
            </a:r>
            <a:r>
              <a:rPr lang="es-ES" b="1" i="0" dirty="0">
                <a:solidFill>
                  <a:schemeClr val="accent3">
                    <a:lumMod val="50000"/>
                  </a:schemeClr>
                </a:solidFill>
                <a:effectLst/>
                <a:latin typeface="Arial" panose="020B0604020202020204" pitchFamily="34" charset="0"/>
              </a:rPr>
              <a:t>80% de los pacientes</a:t>
            </a:r>
            <a:r>
              <a:rPr lang="es-ES" i="0" dirty="0">
                <a:effectLst/>
                <a:latin typeface="Arial" panose="020B0604020202020204" pitchFamily="34" charset="0"/>
              </a:rPr>
              <a:t> viven en países de ingresos bajos y medianos.</a:t>
            </a:r>
          </a:p>
          <a:p>
            <a:pPr marL="285750" indent="-285750" algn="just">
              <a:buFont typeface="Wingdings" panose="05000000000000000000" pitchFamily="2" charset="2"/>
              <a:buChar char="q"/>
            </a:pPr>
            <a:endParaRPr lang="es-ES" i="0" dirty="0">
              <a:effectLst/>
              <a:latin typeface="Arial" panose="020B0604020202020204" pitchFamily="34" charset="0"/>
            </a:endParaRPr>
          </a:p>
          <a:p>
            <a:pPr marL="285750" indent="-285750" algn="just">
              <a:buFont typeface="Wingdings" panose="05000000000000000000" pitchFamily="2" charset="2"/>
              <a:buChar char="q"/>
            </a:pPr>
            <a:r>
              <a:rPr lang="es-ES" i="0" dirty="0">
                <a:effectLst/>
                <a:latin typeface="Arial" panose="020B0604020202020204" pitchFamily="34" charset="0"/>
              </a:rPr>
              <a:t>Las personas con epilepsia </a:t>
            </a:r>
            <a:r>
              <a:rPr lang="es-ES" b="1" i="0" dirty="0">
                <a:solidFill>
                  <a:srgbClr val="00B0F0"/>
                </a:solidFill>
                <a:effectLst/>
                <a:latin typeface="Arial" panose="020B0604020202020204" pitchFamily="34" charset="0"/>
              </a:rPr>
              <a:t>responden al tratamiento en aproximadamente un 70%</a:t>
            </a:r>
            <a:r>
              <a:rPr lang="es-ES" i="0" dirty="0">
                <a:effectLst/>
                <a:latin typeface="Arial" panose="020B0604020202020204" pitchFamily="34" charset="0"/>
              </a:rPr>
              <a:t> de los casos.</a:t>
            </a:r>
          </a:p>
          <a:p>
            <a:pPr marL="285750" indent="-285750" algn="just">
              <a:buFont typeface="Wingdings" panose="05000000000000000000" pitchFamily="2" charset="2"/>
              <a:buChar char="q"/>
            </a:pPr>
            <a:endParaRPr lang="es-ES" i="0" dirty="0">
              <a:effectLst/>
              <a:latin typeface="Arial" panose="020B0604020202020204" pitchFamily="34" charset="0"/>
            </a:endParaRPr>
          </a:p>
          <a:p>
            <a:pPr marL="285750" indent="-285750" algn="just">
              <a:buFont typeface="Wingdings" panose="05000000000000000000" pitchFamily="2" charset="2"/>
              <a:buChar char="q"/>
            </a:pPr>
            <a:r>
              <a:rPr lang="es-ES" i="0" dirty="0">
                <a:effectLst/>
                <a:latin typeface="Arial" panose="020B0604020202020204" pitchFamily="34" charset="0"/>
              </a:rPr>
              <a:t>Alrededor de tres cuartas partes de las personas que viven en países de ingresos bajos y medianos </a:t>
            </a:r>
            <a:r>
              <a:rPr lang="es-ES" b="1" i="0" dirty="0">
                <a:solidFill>
                  <a:srgbClr val="7030A0"/>
                </a:solidFill>
                <a:effectLst/>
                <a:latin typeface="Arial" panose="020B0604020202020204" pitchFamily="34" charset="0"/>
              </a:rPr>
              <a:t>no reciben el tratamiento que necesitan.</a:t>
            </a:r>
          </a:p>
          <a:p>
            <a:pPr marL="285750" indent="-285750" algn="just">
              <a:buFont typeface="Wingdings" panose="05000000000000000000" pitchFamily="2" charset="2"/>
              <a:buChar char="q"/>
            </a:pPr>
            <a:endParaRPr lang="es-ES" b="1" i="0" dirty="0">
              <a:solidFill>
                <a:srgbClr val="7030A0"/>
              </a:solidFill>
              <a:effectLst/>
              <a:latin typeface="Arial" panose="020B0604020202020204" pitchFamily="34" charset="0"/>
            </a:endParaRPr>
          </a:p>
          <a:p>
            <a:pPr marL="285750" indent="-285750" algn="just">
              <a:buFont typeface="Wingdings" panose="05000000000000000000" pitchFamily="2" charset="2"/>
              <a:buChar char="q"/>
            </a:pPr>
            <a:r>
              <a:rPr lang="es-ES" i="0" dirty="0">
                <a:effectLst/>
                <a:latin typeface="Arial" panose="020B0604020202020204" pitchFamily="34" charset="0"/>
              </a:rPr>
              <a:t>En muchos lugares del mundo, los pacientes y sus familias pueden ser víctimas de </a:t>
            </a:r>
            <a:r>
              <a:rPr lang="es-ES" b="1" i="0" dirty="0">
                <a:solidFill>
                  <a:schemeClr val="accent4">
                    <a:lumMod val="75000"/>
                  </a:schemeClr>
                </a:solidFill>
                <a:effectLst/>
                <a:latin typeface="Arial" panose="020B0604020202020204" pitchFamily="34" charset="0"/>
              </a:rPr>
              <a:t>la estigmatización y la discriminación</a:t>
            </a:r>
          </a:p>
        </p:txBody>
      </p:sp>
      <p:sp>
        <p:nvSpPr>
          <p:cNvPr id="3" name="CuadroTexto 2">
            <a:extLst>
              <a:ext uri="{FF2B5EF4-FFF2-40B4-BE49-F238E27FC236}">
                <a16:creationId xmlns:a16="http://schemas.microsoft.com/office/drawing/2014/main" id="{FB9BBC15-34E2-4DEC-8EAC-18C275953E26}"/>
              </a:ext>
            </a:extLst>
          </p:cNvPr>
          <p:cNvSpPr txBox="1"/>
          <p:nvPr/>
        </p:nvSpPr>
        <p:spPr>
          <a:xfrm>
            <a:off x="4853353" y="151180"/>
            <a:ext cx="2271776" cy="707886"/>
          </a:xfrm>
          <a:prstGeom prst="rect">
            <a:avLst/>
          </a:prstGeom>
          <a:noFill/>
        </p:spPr>
        <p:txBody>
          <a:bodyPr wrap="none" rtlCol="0">
            <a:spAutoFit/>
          </a:bodyPr>
          <a:lstStyle/>
          <a:p>
            <a:r>
              <a:rPr lang="es-MX" sz="4000" b="1" dirty="0">
                <a:solidFill>
                  <a:srgbClr val="C00000"/>
                </a:solidFill>
              </a:rPr>
              <a:t>EPILEPSIA</a:t>
            </a:r>
          </a:p>
        </p:txBody>
      </p:sp>
      <p:sp>
        <p:nvSpPr>
          <p:cNvPr id="4" name="CuadroTexto 3">
            <a:extLst>
              <a:ext uri="{FF2B5EF4-FFF2-40B4-BE49-F238E27FC236}">
                <a16:creationId xmlns:a16="http://schemas.microsoft.com/office/drawing/2014/main" id="{04807560-AD40-4F1B-BFCE-F32E94939D83}"/>
              </a:ext>
            </a:extLst>
          </p:cNvPr>
          <p:cNvSpPr txBox="1"/>
          <p:nvPr/>
        </p:nvSpPr>
        <p:spPr>
          <a:xfrm>
            <a:off x="9057313" y="397401"/>
            <a:ext cx="2173672" cy="461665"/>
          </a:xfrm>
          <a:prstGeom prst="rect">
            <a:avLst/>
          </a:prstGeom>
          <a:noFill/>
          <a:ln>
            <a:solidFill>
              <a:schemeClr val="accent6">
                <a:lumMod val="75000"/>
              </a:schemeClr>
            </a:solidFill>
          </a:ln>
        </p:spPr>
        <p:txBody>
          <a:bodyPr wrap="none" rtlCol="0">
            <a:spAutoFit/>
          </a:bodyPr>
          <a:lstStyle/>
          <a:p>
            <a:r>
              <a:rPr lang="es-MX" sz="2400" dirty="0">
                <a:solidFill>
                  <a:srgbClr val="0070C0"/>
                </a:solidFill>
              </a:rPr>
              <a:t>Datos generales</a:t>
            </a:r>
          </a:p>
        </p:txBody>
      </p:sp>
      <p:pic>
        <p:nvPicPr>
          <p:cNvPr id="11266" name="Picture 2" descr="Resultado de imagen para epilepsia brian">
            <a:extLst>
              <a:ext uri="{FF2B5EF4-FFF2-40B4-BE49-F238E27FC236}">
                <a16:creationId xmlns:a16="http://schemas.microsoft.com/office/drawing/2014/main" id="{8559559C-5D29-4749-8644-8AB6F2BA4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343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F3837B9-84B6-4D1A-98A6-5F38713EBD37}"/>
              </a:ext>
            </a:extLst>
          </p:cNvPr>
          <p:cNvSpPr/>
          <p:nvPr/>
        </p:nvSpPr>
        <p:spPr>
          <a:xfrm>
            <a:off x="312473" y="573822"/>
            <a:ext cx="7122942" cy="5909310"/>
          </a:xfrm>
          <a:prstGeom prst="rect">
            <a:avLst/>
          </a:prstGeom>
        </p:spPr>
        <p:txBody>
          <a:bodyPr wrap="square">
            <a:spAutoFit/>
          </a:bodyPr>
          <a:lstStyle/>
          <a:p>
            <a:pPr marL="285750" indent="-285750" algn="just">
              <a:buFont typeface="Arial" panose="020B0604020202020204" pitchFamily="34" charset="0"/>
              <a:buChar char="•"/>
            </a:pPr>
            <a:endParaRPr lang="es-ES" b="1" dirty="0">
              <a:solidFill>
                <a:srgbClr val="3C4245"/>
              </a:solidFill>
              <a:latin typeface="Arial" panose="020B0604020202020204" pitchFamily="34" charset="0"/>
            </a:endParaRPr>
          </a:p>
          <a:p>
            <a:pPr marL="285750" indent="-285750" algn="just">
              <a:buFont typeface="Arial" panose="020B0604020202020204" pitchFamily="34" charset="0"/>
              <a:buChar char="•"/>
            </a:pPr>
            <a:endParaRPr lang="es-ES" b="1" i="0" dirty="0">
              <a:solidFill>
                <a:srgbClr val="3C4245"/>
              </a:solidFill>
              <a:effectLst/>
              <a:latin typeface="Arial" panose="020B0604020202020204" pitchFamily="34" charset="0"/>
            </a:endParaRPr>
          </a:p>
          <a:p>
            <a:pPr marL="285750" indent="-285750" algn="just">
              <a:buFont typeface="Arial" panose="020B0604020202020204" pitchFamily="34" charset="0"/>
              <a:buChar char="•"/>
            </a:pPr>
            <a:r>
              <a:rPr lang="es-ES" b="0" i="0" dirty="0">
                <a:solidFill>
                  <a:srgbClr val="3C4245"/>
                </a:solidFill>
                <a:effectLst/>
                <a:latin typeface="Arial" panose="020B0604020202020204" pitchFamily="34" charset="0"/>
              </a:rPr>
              <a:t>La epilepsia </a:t>
            </a:r>
            <a:r>
              <a:rPr lang="es-ES" b="1" i="0" dirty="0">
                <a:solidFill>
                  <a:srgbClr val="FFC000"/>
                </a:solidFill>
                <a:effectLst/>
                <a:latin typeface="Arial" panose="020B0604020202020204" pitchFamily="34" charset="0"/>
              </a:rPr>
              <a:t>se define por dos o más convulsiones no provocadas</a:t>
            </a:r>
            <a:r>
              <a:rPr lang="es-ES" b="0" i="0" dirty="0">
                <a:solidFill>
                  <a:srgbClr val="FFC000"/>
                </a:solidFill>
                <a:effectLst/>
                <a:latin typeface="Arial" panose="020B0604020202020204" pitchFamily="34" charset="0"/>
              </a:rPr>
              <a:t>. </a:t>
            </a:r>
          </a:p>
          <a:p>
            <a:pPr marL="285750" indent="-285750" algn="just">
              <a:buFont typeface="Arial" panose="020B0604020202020204" pitchFamily="34" charset="0"/>
              <a:buChar char="•"/>
            </a:pPr>
            <a:endParaRPr lang="es-ES" b="0" i="0" dirty="0">
              <a:solidFill>
                <a:srgbClr val="3C4245"/>
              </a:solidFill>
              <a:effectLst/>
              <a:latin typeface="Arial" panose="020B0604020202020204" pitchFamily="34" charset="0"/>
            </a:endParaRPr>
          </a:p>
          <a:p>
            <a:pPr marL="285750" indent="-285750" algn="just">
              <a:buFont typeface="Arial" panose="020B0604020202020204" pitchFamily="34" charset="0"/>
              <a:buChar char="•"/>
            </a:pPr>
            <a:r>
              <a:rPr lang="es-ES" b="0" i="0" dirty="0">
                <a:solidFill>
                  <a:srgbClr val="3C4245"/>
                </a:solidFill>
                <a:effectLst/>
                <a:latin typeface="Arial" panose="020B0604020202020204" pitchFamily="34" charset="0"/>
              </a:rPr>
              <a:t>Estas convulsiones </a:t>
            </a:r>
            <a:r>
              <a:rPr lang="es-ES" b="1" i="0" dirty="0">
                <a:solidFill>
                  <a:srgbClr val="00B050"/>
                </a:solidFill>
                <a:effectLst/>
                <a:latin typeface="Arial" panose="020B0604020202020204" pitchFamily="34" charset="0"/>
              </a:rPr>
              <a:t>son episodios breves de movimientos involuntarios que pueden afectar a una parte del cuerpo </a:t>
            </a:r>
            <a:r>
              <a:rPr lang="es-ES" b="0" i="0" dirty="0">
                <a:solidFill>
                  <a:srgbClr val="3C4245"/>
                </a:solidFill>
                <a:effectLst/>
                <a:latin typeface="Arial" panose="020B0604020202020204" pitchFamily="34" charset="0"/>
              </a:rPr>
              <a:t>(convulsiones parciales) o a su totalidad (convulsiones generalizadas) y a veces se acompañan de pérdida de la consciencia y del control de los esfínteres.</a:t>
            </a:r>
          </a:p>
          <a:p>
            <a:pPr marL="285750" indent="-285750" algn="just">
              <a:buFont typeface="Arial" panose="020B0604020202020204" pitchFamily="34" charset="0"/>
              <a:buChar char="•"/>
            </a:pPr>
            <a:endParaRPr lang="es-ES" b="0" i="0" dirty="0">
              <a:solidFill>
                <a:srgbClr val="3C4245"/>
              </a:solidFill>
              <a:effectLst/>
              <a:latin typeface="Arial" panose="020B0604020202020204" pitchFamily="34" charset="0"/>
            </a:endParaRPr>
          </a:p>
          <a:p>
            <a:pPr marL="285750" indent="-285750" algn="just">
              <a:buFont typeface="Arial" panose="020B0604020202020204" pitchFamily="34" charset="0"/>
              <a:buChar char="•"/>
            </a:pPr>
            <a:r>
              <a:rPr lang="es-ES" b="0" i="0" dirty="0">
                <a:solidFill>
                  <a:srgbClr val="3C4245"/>
                </a:solidFill>
                <a:effectLst/>
                <a:latin typeface="Arial" panose="020B0604020202020204" pitchFamily="34" charset="0"/>
              </a:rPr>
              <a:t>Las convulsiones </a:t>
            </a:r>
            <a:r>
              <a:rPr lang="es-ES" b="1" i="0" dirty="0">
                <a:solidFill>
                  <a:srgbClr val="7030A0"/>
                </a:solidFill>
                <a:effectLst/>
                <a:latin typeface="Arial" panose="020B0604020202020204" pitchFamily="34" charset="0"/>
              </a:rPr>
              <a:t>se deben a descargas eléctricas excesivas de grupos de células cerebrales que pueden producirse en diferentes partes del cerebro</a:t>
            </a:r>
            <a:r>
              <a:rPr lang="es-ES" b="0" i="0" dirty="0">
                <a:solidFill>
                  <a:srgbClr val="3C4245"/>
                </a:solidFill>
                <a:effectLst/>
                <a:latin typeface="Arial" panose="020B0604020202020204" pitchFamily="34" charset="0"/>
              </a:rPr>
              <a:t>.</a:t>
            </a:r>
          </a:p>
          <a:p>
            <a:pPr marL="285750" indent="-285750" algn="just">
              <a:buFont typeface="Arial" panose="020B0604020202020204" pitchFamily="34" charset="0"/>
              <a:buChar char="•"/>
            </a:pPr>
            <a:endParaRPr lang="es-ES" dirty="0">
              <a:solidFill>
                <a:srgbClr val="3C4245"/>
              </a:solidFill>
              <a:latin typeface="Arial" panose="020B0604020202020204" pitchFamily="34" charset="0"/>
            </a:endParaRPr>
          </a:p>
          <a:p>
            <a:pPr marL="285750" indent="-285750" algn="just">
              <a:buFont typeface="Arial" panose="020B0604020202020204" pitchFamily="34" charset="0"/>
              <a:buChar char="•"/>
            </a:pPr>
            <a:r>
              <a:rPr lang="es-ES" b="0" i="0" dirty="0">
                <a:solidFill>
                  <a:srgbClr val="3C4245"/>
                </a:solidFill>
                <a:effectLst/>
                <a:latin typeface="Arial" panose="020B0604020202020204" pitchFamily="34" charset="0"/>
              </a:rPr>
              <a:t>Las convulsiones pueden ir desde episodios muy breves de ausencia o de contracciones musculares hasta </a:t>
            </a:r>
            <a:r>
              <a:rPr lang="es-ES" b="1" i="0" dirty="0">
                <a:solidFill>
                  <a:srgbClr val="FF0000"/>
                </a:solidFill>
                <a:effectLst/>
                <a:latin typeface="Arial" panose="020B0604020202020204" pitchFamily="34" charset="0"/>
              </a:rPr>
              <a:t>convulsiones prolongadas y graves</a:t>
            </a:r>
            <a:r>
              <a:rPr lang="es-ES" b="0" i="0" dirty="0">
                <a:solidFill>
                  <a:srgbClr val="3C4245"/>
                </a:solidFill>
                <a:effectLst/>
                <a:latin typeface="Arial" panose="020B0604020202020204" pitchFamily="34" charset="0"/>
              </a:rPr>
              <a:t>. </a:t>
            </a:r>
          </a:p>
          <a:p>
            <a:pPr marL="285750" indent="-285750" algn="just">
              <a:buFont typeface="Arial" panose="020B0604020202020204" pitchFamily="34" charset="0"/>
              <a:buChar char="•"/>
            </a:pPr>
            <a:endParaRPr lang="es-ES" dirty="0">
              <a:solidFill>
                <a:srgbClr val="3C4245"/>
              </a:solidFill>
              <a:latin typeface="Arial" panose="020B0604020202020204" pitchFamily="34" charset="0"/>
            </a:endParaRPr>
          </a:p>
          <a:p>
            <a:pPr marL="285750" indent="-285750" algn="just">
              <a:buFont typeface="Arial" panose="020B0604020202020204" pitchFamily="34" charset="0"/>
              <a:buChar char="•"/>
            </a:pPr>
            <a:r>
              <a:rPr lang="es-ES" b="0" i="0" dirty="0">
                <a:solidFill>
                  <a:srgbClr val="3C4245"/>
                </a:solidFill>
                <a:effectLst/>
                <a:latin typeface="Arial" panose="020B0604020202020204" pitchFamily="34" charset="0"/>
              </a:rPr>
              <a:t>Su frecuencia también puede variar desde </a:t>
            </a:r>
            <a:r>
              <a:rPr lang="es-ES" b="1" i="0" dirty="0">
                <a:solidFill>
                  <a:schemeClr val="accent4">
                    <a:lumMod val="75000"/>
                  </a:schemeClr>
                </a:solidFill>
                <a:effectLst/>
                <a:latin typeface="Arial" panose="020B0604020202020204" pitchFamily="34" charset="0"/>
              </a:rPr>
              <a:t>menos de una al año hasta varias al día</a:t>
            </a:r>
          </a:p>
        </p:txBody>
      </p:sp>
      <p:sp>
        <p:nvSpPr>
          <p:cNvPr id="3" name="Rectángulo 2">
            <a:extLst>
              <a:ext uri="{FF2B5EF4-FFF2-40B4-BE49-F238E27FC236}">
                <a16:creationId xmlns:a16="http://schemas.microsoft.com/office/drawing/2014/main" id="{0DD1997D-67E6-41FC-9447-BD2DC25006EF}"/>
              </a:ext>
            </a:extLst>
          </p:cNvPr>
          <p:cNvSpPr/>
          <p:nvPr/>
        </p:nvSpPr>
        <p:spPr>
          <a:xfrm>
            <a:off x="802409" y="281434"/>
            <a:ext cx="3804247" cy="584775"/>
          </a:xfrm>
          <a:prstGeom prst="rect">
            <a:avLst/>
          </a:prstGeom>
        </p:spPr>
        <p:txBody>
          <a:bodyPr wrap="none">
            <a:spAutoFit/>
          </a:bodyPr>
          <a:lstStyle/>
          <a:p>
            <a:pPr algn="just"/>
            <a:r>
              <a:rPr lang="es-ES" sz="3200" b="1" i="0" dirty="0">
                <a:solidFill>
                  <a:srgbClr val="C00000"/>
                </a:solidFill>
                <a:effectLst/>
                <a:latin typeface="Arial" panose="020B0604020202020204" pitchFamily="34" charset="0"/>
              </a:rPr>
              <a:t>Signos y síntomas</a:t>
            </a:r>
          </a:p>
        </p:txBody>
      </p:sp>
      <p:pic>
        <p:nvPicPr>
          <p:cNvPr id="12290" name="Picture 2" descr="Resultado de imagen para epilepsia sÃ­ntomas">
            <a:extLst>
              <a:ext uri="{FF2B5EF4-FFF2-40B4-BE49-F238E27FC236}">
                <a16:creationId xmlns:a16="http://schemas.microsoft.com/office/drawing/2014/main" id="{892AB4C6-105E-4A26-96DD-D6B793D2F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345" y="0"/>
            <a:ext cx="4606655" cy="202230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sultado de imagen para epilepsia sÃ­ntomas">
            <a:extLst>
              <a:ext uri="{FF2B5EF4-FFF2-40B4-BE49-F238E27FC236}">
                <a16:creationId xmlns:a16="http://schemas.microsoft.com/office/drawing/2014/main" id="{57B02295-08DF-48A1-BE9F-EE97DFCAD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345" y="2022303"/>
            <a:ext cx="4606655" cy="190602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n relacionada">
            <a:extLst>
              <a:ext uri="{FF2B5EF4-FFF2-40B4-BE49-F238E27FC236}">
                <a16:creationId xmlns:a16="http://schemas.microsoft.com/office/drawing/2014/main" id="{E6B82315-231F-4C05-A323-F438FE5A4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345" y="3882683"/>
            <a:ext cx="4606655" cy="297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42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6CAF15A-E8AD-459A-A26D-352D97DA28EB}"/>
              </a:ext>
            </a:extLst>
          </p:cNvPr>
          <p:cNvSpPr/>
          <p:nvPr/>
        </p:nvSpPr>
        <p:spPr>
          <a:xfrm>
            <a:off x="318868" y="837975"/>
            <a:ext cx="6560233" cy="5493812"/>
          </a:xfrm>
          <a:prstGeom prst="rect">
            <a:avLst/>
          </a:prstGeom>
        </p:spPr>
        <p:txBody>
          <a:bodyPr wrap="square">
            <a:spAutoFit/>
          </a:bodyPr>
          <a:lstStyle/>
          <a:p>
            <a:pPr algn="just"/>
            <a:r>
              <a:rPr lang="es-ES" i="0" dirty="0">
                <a:effectLst/>
                <a:latin typeface="Arial" panose="020B0604020202020204" pitchFamily="34" charset="0"/>
              </a:rPr>
              <a:t>La epilepsia </a:t>
            </a:r>
            <a:r>
              <a:rPr lang="es-ES" i="0" dirty="0">
                <a:solidFill>
                  <a:srgbClr val="FF0000"/>
                </a:solidFill>
                <a:effectLst/>
                <a:latin typeface="Arial" panose="020B0604020202020204" pitchFamily="34" charset="0"/>
              </a:rPr>
              <a:t>no es contagiosa. </a:t>
            </a:r>
          </a:p>
          <a:p>
            <a:pPr algn="just"/>
            <a:endParaRPr lang="es-ES" dirty="0">
              <a:latin typeface="Arial" panose="020B0604020202020204" pitchFamily="34" charset="0"/>
            </a:endParaRPr>
          </a:p>
          <a:p>
            <a:pPr algn="just"/>
            <a:r>
              <a:rPr lang="es-ES" i="0" dirty="0">
                <a:effectLst/>
                <a:latin typeface="Arial" panose="020B0604020202020204" pitchFamily="34" charset="0"/>
              </a:rPr>
              <a:t>El tipo más frecuente de epilepsia, que afecta a 6 de cada 10 personas con la enfermedad, es la </a:t>
            </a:r>
            <a:r>
              <a:rPr lang="es-ES" b="1" i="0" dirty="0">
                <a:solidFill>
                  <a:srgbClr val="0070C0"/>
                </a:solidFill>
                <a:effectLst/>
                <a:latin typeface="Arial" panose="020B0604020202020204" pitchFamily="34" charset="0"/>
              </a:rPr>
              <a:t>epilepsia idiopática</a:t>
            </a:r>
            <a:r>
              <a:rPr lang="es-ES" i="0" dirty="0">
                <a:effectLst/>
                <a:latin typeface="Arial" panose="020B0604020202020204" pitchFamily="34" charset="0"/>
              </a:rPr>
              <a:t>, es decir, la que no tiene una causa identificable.</a:t>
            </a:r>
          </a:p>
          <a:p>
            <a:pPr algn="just"/>
            <a:endParaRPr lang="es-ES" sz="900" i="0" dirty="0">
              <a:effectLst/>
              <a:latin typeface="Arial" panose="020B0604020202020204" pitchFamily="34" charset="0"/>
            </a:endParaRPr>
          </a:p>
          <a:p>
            <a:pPr algn="just"/>
            <a:r>
              <a:rPr lang="es-ES" i="0" dirty="0">
                <a:effectLst/>
                <a:latin typeface="Arial" panose="020B0604020202020204" pitchFamily="34" charset="0"/>
              </a:rPr>
              <a:t>La epilepsia con causas conocidas se denomina </a:t>
            </a:r>
            <a:r>
              <a:rPr lang="es-ES" b="1" i="0" dirty="0">
                <a:solidFill>
                  <a:schemeClr val="accent6">
                    <a:lumMod val="75000"/>
                  </a:schemeClr>
                </a:solidFill>
                <a:effectLst/>
                <a:latin typeface="Arial" panose="020B0604020202020204" pitchFamily="34" charset="0"/>
              </a:rPr>
              <a:t>epilepsia secundaria o sintomática. </a:t>
            </a:r>
            <a:r>
              <a:rPr lang="es-ES" i="0" dirty="0">
                <a:effectLst/>
                <a:latin typeface="Arial" panose="020B0604020202020204" pitchFamily="34" charset="0"/>
              </a:rPr>
              <a:t>Sus causas pueden ser:</a:t>
            </a:r>
          </a:p>
          <a:p>
            <a:pPr algn="just"/>
            <a:endParaRPr lang="es-ES" i="0" dirty="0">
              <a:effectLst/>
              <a:latin typeface="Arial" panose="020B0604020202020204" pitchFamily="34" charset="0"/>
            </a:endParaRPr>
          </a:p>
          <a:p>
            <a:pPr marL="633413" indent="-182563" algn="just">
              <a:buFont typeface="Wingdings" panose="05000000000000000000" pitchFamily="2" charset="2"/>
              <a:buChar char="q"/>
            </a:pPr>
            <a:r>
              <a:rPr lang="es-ES" b="1" dirty="0">
                <a:solidFill>
                  <a:srgbClr val="7030A0"/>
                </a:solidFill>
              </a:rPr>
              <a:t>daño cerebral </a:t>
            </a:r>
            <a:r>
              <a:rPr lang="es-ES" dirty="0"/>
              <a:t>por lesiones prenatales o perinatales (por ejemplo, asfixia o traumatismos durante el parto, bajo peso al nacer)</a:t>
            </a:r>
            <a:endParaRPr lang="es-ES" dirty="0">
              <a:effectLst/>
            </a:endParaRPr>
          </a:p>
          <a:p>
            <a:pPr marL="633413" indent="-182563" algn="just">
              <a:buFont typeface="Wingdings" panose="05000000000000000000" pitchFamily="2" charset="2"/>
              <a:buChar char="q"/>
            </a:pPr>
            <a:r>
              <a:rPr lang="es-ES" b="1" dirty="0">
                <a:solidFill>
                  <a:srgbClr val="7030A0"/>
                </a:solidFill>
                <a:effectLst/>
              </a:rPr>
              <a:t>malformaciones congénitas o alteraciones genéticas </a:t>
            </a:r>
            <a:r>
              <a:rPr lang="es-ES" dirty="0">
                <a:effectLst/>
              </a:rPr>
              <a:t>con malformaciones cerebrales asociadas</a:t>
            </a:r>
          </a:p>
          <a:p>
            <a:pPr marL="633413" indent="-182563" algn="just">
              <a:buFont typeface="Wingdings" panose="05000000000000000000" pitchFamily="2" charset="2"/>
              <a:buChar char="q"/>
            </a:pPr>
            <a:r>
              <a:rPr lang="es-ES" b="1" dirty="0">
                <a:solidFill>
                  <a:srgbClr val="7030A0"/>
                </a:solidFill>
                <a:effectLst/>
              </a:rPr>
              <a:t>traumatismos craneoencefálicos </a:t>
            </a:r>
            <a:r>
              <a:rPr lang="es-ES" dirty="0">
                <a:effectLst/>
              </a:rPr>
              <a:t>graves</a:t>
            </a:r>
          </a:p>
          <a:p>
            <a:pPr marL="633413" indent="-182563" algn="just">
              <a:buFont typeface="Wingdings" panose="05000000000000000000" pitchFamily="2" charset="2"/>
              <a:buChar char="q"/>
            </a:pPr>
            <a:r>
              <a:rPr lang="es-ES" b="1" dirty="0">
                <a:solidFill>
                  <a:srgbClr val="7030A0"/>
                </a:solidFill>
                <a:effectLst/>
              </a:rPr>
              <a:t>accidentes cerebrovasculares </a:t>
            </a:r>
            <a:r>
              <a:rPr lang="es-ES" dirty="0">
                <a:effectLst/>
              </a:rPr>
              <a:t>que limitan la llegada del oxígeno al cerebro</a:t>
            </a:r>
          </a:p>
          <a:p>
            <a:pPr marL="633413" indent="-182563" algn="just">
              <a:buFont typeface="Wingdings" panose="05000000000000000000" pitchFamily="2" charset="2"/>
              <a:buChar char="q"/>
            </a:pPr>
            <a:r>
              <a:rPr lang="es-ES" b="1" dirty="0">
                <a:solidFill>
                  <a:srgbClr val="7030A0"/>
                </a:solidFill>
                <a:effectLst/>
              </a:rPr>
              <a:t>infecciones cerebrales </a:t>
            </a:r>
            <a:r>
              <a:rPr lang="es-ES" dirty="0">
                <a:effectLst/>
              </a:rPr>
              <a:t>como las meningitis y encefalitis o la neurocisticercosis</a:t>
            </a:r>
          </a:p>
          <a:p>
            <a:pPr marL="633413" indent="-182563" algn="just">
              <a:buFont typeface="Wingdings" panose="05000000000000000000" pitchFamily="2" charset="2"/>
              <a:buChar char="q"/>
            </a:pPr>
            <a:r>
              <a:rPr lang="es-ES" b="1" dirty="0">
                <a:solidFill>
                  <a:srgbClr val="7030A0"/>
                </a:solidFill>
                <a:effectLst/>
              </a:rPr>
              <a:t>tumores</a:t>
            </a:r>
            <a:r>
              <a:rPr lang="es-ES" dirty="0">
                <a:solidFill>
                  <a:srgbClr val="7030A0"/>
                </a:solidFill>
                <a:effectLst/>
              </a:rPr>
              <a:t> </a:t>
            </a:r>
            <a:r>
              <a:rPr lang="es-ES" dirty="0">
                <a:effectLst/>
              </a:rPr>
              <a:t>cerebrales.</a:t>
            </a:r>
          </a:p>
        </p:txBody>
      </p:sp>
      <p:sp>
        <p:nvSpPr>
          <p:cNvPr id="4" name="Rectángulo 3">
            <a:extLst>
              <a:ext uri="{FF2B5EF4-FFF2-40B4-BE49-F238E27FC236}">
                <a16:creationId xmlns:a16="http://schemas.microsoft.com/office/drawing/2014/main" id="{3ECD7803-B2B6-4B18-84A7-E9F12BFDE7CC}"/>
              </a:ext>
            </a:extLst>
          </p:cNvPr>
          <p:cNvSpPr/>
          <p:nvPr/>
        </p:nvSpPr>
        <p:spPr>
          <a:xfrm>
            <a:off x="807876" y="191644"/>
            <a:ext cx="1826141" cy="646331"/>
          </a:xfrm>
          <a:prstGeom prst="rect">
            <a:avLst/>
          </a:prstGeom>
        </p:spPr>
        <p:txBody>
          <a:bodyPr wrap="none">
            <a:spAutoFit/>
          </a:bodyPr>
          <a:lstStyle/>
          <a:p>
            <a:pPr algn="just"/>
            <a:r>
              <a:rPr lang="es-ES" sz="3600" b="1" i="0" dirty="0">
                <a:solidFill>
                  <a:srgbClr val="C00000"/>
                </a:solidFill>
                <a:effectLst/>
                <a:latin typeface="Arial" panose="020B0604020202020204" pitchFamily="34" charset="0"/>
              </a:rPr>
              <a:t>Causas</a:t>
            </a:r>
          </a:p>
        </p:txBody>
      </p:sp>
      <p:pic>
        <p:nvPicPr>
          <p:cNvPr id="13314" name="Picture 2" descr="Resultado de imagen para epilepsia causas">
            <a:extLst>
              <a:ext uri="{FF2B5EF4-FFF2-40B4-BE49-F238E27FC236}">
                <a16:creationId xmlns:a16="http://schemas.microsoft.com/office/drawing/2014/main" id="{EB06E068-392E-41F3-A5AE-DEB3EECE8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758" y="0"/>
            <a:ext cx="4940242" cy="32956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sultado de imagen para epilepsia causas">
            <a:extLst>
              <a:ext uri="{FF2B5EF4-FFF2-40B4-BE49-F238E27FC236}">
                <a16:creationId xmlns:a16="http://schemas.microsoft.com/office/drawing/2014/main" id="{711CE0ED-A19A-4F0C-99CC-271150A52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252" y="3295650"/>
            <a:ext cx="5073748"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4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F69188-9B9D-4F47-9F0D-D20A3F146AE7}"/>
              </a:ext>
            </a:extLst>
          </p:cNvPr>
          <p:cNvSpPr/>
          <p:nvPr/>
        </p:nvSpPr>
        <p:spPr>
          <a:xfrm>
            <a:off x="0" y="98474"/>
            <a:ext cx="12041945" cy="4416594"/>
          </a:xfrm>
          <a:prstGeom prst="rect">
            <a:avLst/>
          </a:prstGeom>
        </p:spPr>
        <p:txBody>
          <a:bodyPr wrap="square">
            <a:spAutoFit/>
          </a:bodyPr>
          <a:lstStyle/>
          <a:p>
            <a:pPr algn="just"/>
            <a:r>
              <a:rPr lang="es-ES" sz="2800" b="1" dirty="0">
                <a:solidFill>
                  <a:srgbClr val="C00000"/>
                </a:solidFill>
                <a:latin typeface="Arial" panose="020B0604020202020204" pitchFamily="34" charset="0"/>
                <a:cs typeface="Arial" panose="020B0604020202020204" pitchFamily="34" charset="0"/>
              </a:rPr>
              <a:t>  </a:t>
            </a:r>
            <a:r>
              <a:rPr lang="es-ES" sz="2800" b="1" i="0" dirty="0">
                <a:solidFill>
                  <a:srgbClr val="C00000"/>
                </a:solidFill>
                <a:effectLst/>
                <a:latin typeface="Arial" panose="020B0604020202020204" pitchFamily="34" charset="0"/>
                <a:cs typeface="Arial" panose="020B0604020202020204" pitchFamily="34" charset="0"/>
              </a:rPr>
              <a:t>Forma en que se diagnostica y evalúa la epilepsia</a:t>
            </a:r>
          </a:p>
          <a:p>
            <a:pPr algn="just"/>
            <a:r>
              <a:rPr lang="es-ES" b="0" i="0" dirty="0">
                <a:solidFill>
                  <a:srgbClr val="333333"/>
                </a:solidFill>
                <a:effectLst/>
                <a:latin typeface="Arial" panose="020B0604020202020204" pitchFamily="34" charset="0"/>
                <a:cs typeface="Arial" panose="020B0604020202020204" pitchFamily="34" charset="0"/>
              </a:rPr>
              <a:t>Además de realizar un examen físico, un médico generalmente </a:t>
            </a:r>
            <a:r>
              <a:rPr lang="es-ES" b="1" i="0" dirty="0">
                <a:solidFill>
                  <a:srgbClr val="7030A0"/>
                </a:solidFill>
                <a:effectLst/>
                <a:latin typeface="Arial" panose="020B0604020202020204" pitchFamily="34" charset="0"/>
                <a:cs typeface="Arial" panose="020B0604020202020204" pitchFamily="34" charset="0"/>
              </a:rPr>
              <a:t>realizará un EEG </a:t>
            </a:r>
            <a:r>
              <a:rPr lang="es-ES" b="0" i="0" dirty="0">
                <a:solidFill>
                  <a:srgbClr val="333333"/>
                </a:solidFill>
                <a:effectLst/>
                <a:latin typeface="Arial" panose="020B0604020202020204" pitchFamily="34" charset="0"/>
                <a:cs typeface="Arial" panose="020B0604020202020204" pitchFamily="34" charset="0"/>
              </a:rPr>
              <a:t>(</a:t>
            </a:r>
            <a:r>
              <a:rPr lang="es-ES" b="0" i="0" dirty="0" err="1">
                <a:solidFill>
                  <a:srgbClr val="333333"/>
                </a:solidFill>
                <a:effectLst/>
                <a:latin typeface="Arial" panose="020B0604020202020204" pitchFamily="34" charset="0"/>
                <a:cs typeface="Arial" panose="020B0604020202020204" pitchFamily="34" charset="0"/>
              </a:rPr>
              <a:t>elecroencefalograma</a:t>
            </a:r>
            <a:r>
              <a:rPr lang="es-ES" b="0" i="0" dirty="0">
                <a:solidFill>
                  <a:srgbClr val="333333"/>
                </a:solidFill>
                <a:effectLst/>
                <a:latin typeface="Arial" panose="020B0604020202020204" pitchFamily="34" charset="0"/>
                <a:cs typeface="Arial" panose="020B0604020202020204" pitchFamily="34" charset="0"/>
              </a:rPr>
              <a:t>) para monitorear la actividad eléctrica del cerebro. También se podrían realizar exámenes por imágenes para encontrar la causa y ubicación de los focos causantes de las convulsiones. </a:t>
            </a:r>
          </a:p>
          <a:p>
            <a:pPr algn="just"/>
            <a:endParaRPr lang="es-ES" sz="1000" dirty="0">
              <a:solidFill>
                <a:srgbClr val="333333"/>
              </a:solidFill>
              <a:latin typeface="Arial" panose="020B0604020202020204" pitchFamily="34" charset="0"/>
              <a:cs typeface="Arial" panose="020B0604020202020204" pitchFamily="34" charset="0"/>
            </a:endParaRPr>
          </a:p>
          <a:p>
            <a:pPr algn="just"/>
            <a:r>
              <a:rPr lang="es-ES" b="1" i="1" dirty="0">
                <a:solidFill>
                  <a:srgbClr val="333333"/>
                </a:solidFill>
                <a:effectLst/>
                <a:latin typeface="Arial" panose="020B0604020202020204" pitchFamily="34" charset="0"/>
                <a:cs typeface="Arial" panose="020B0604020202020204" pitchFamily="34" charset="0"/>
              </a:rPr>
              <a:t>Los mismos incluyen:</a:t>
            </a:r>
          </a:p>
          <a:p>
            <a:pPr algn="just"/>
            <a:endParaRPr lang="es-ES" sz="900" b="0" i="0" dirty="0">
              <a:solidFill>
                <a:srgbClr val="333333"/>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s-ES" dirty="0">
                <a:solidFill>
                  <a:srgbClr val="333333"/>
                </a:solidFill>
                <a:latin typeface="Arial" panose="020B0604020202020204" pitchFamily="34" charset="0"/>
                <a:cs typeface="Arial" panose="020B0604020202020204" pitchFamily="34" charset="0"/>
              </a:rPr>
              <a:t>L</a:t>
            </a:r>
            <a:r>
              <a:rPr lang="es-ES" b="0" i="0" dirty="0">
                <a:solidFill>
                  <a:srgbClr val="333333"/>
                </a:solidFill>
                <a:effectLst/>
                <a:latin typeface="Arial" panose="020B0604020202020204" pitchFamily="34" charset="0"/>
                <a:cs typeface="Arial" panose="020B0604020202020204" pitchFamily="34" charset="0"/>
              </a:rPr>
              <a:t>a exploración por </a:t>
            </a:r>
            <a:r>
              <a:rPr lang="es-ES" b="0" i="0" u="none" strike="noStrike" dirty="0">
                <a:solidFill>
                  <a:srgbClr val="429FBB"/>
                </a:solidFill>
                <a:effectLst/>
                <a:latin typeface="Arial" panose="020B0604020202020204" pitchFamily="34" charset="0"/>
                <a:cs typeface="Arial" panose="020B0604020202020204" pitchFamily="34" charset="0"/>
              </a:rPr>
              <a:t>tomografía computarizada (TAC)</a:t>
            </a:r>
            <a:r>
              <a:rPr lang="es-ES" b="0" i="0" dirty="0">
                <a:solidFill>
                  <a:srgbClr val="333333"/>
                </a:solidFill>
                <a:effectLst/>
                <a:latin typeface="Arial" panose="020B0604020202020204" pitchFamily="34" charset="0"/>
                <a:cs typeface="Arial" panose="020B0604020202020204" pitchFamily="34" charset="0"/>
              </a:rPr>
              <a:t> </a:t>
            </a:r>
          </a:p>
          <a:p>
            <a:pPr algn="just"/>
            <a:endParaRPr lang="es-ES" b="0" i="0" dirty="0">
              <a:solidFill>
                <a:srgbClr val="333333"/>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s-ES" dirty="0">
                <a:solidFill>
                  <a:srgbClr val="333333"/>
                </a:solidFill>
                <a:latin typeface="Arial" panose="020B0604020202020204" pitchFamily="34" charset="0"/>
                <a:cs typeface="Arial" panose="020B0604020202020204" pitchFamily="34" charset="0"/>
              </a:rPr>
              <a:t>L</a:t>
            </a:r>
            <a:r>
              <a:rPr lang="es-ES" b="0" i="0" dirty="0">
                <a:solidFill>
                  <a:srgbClr val="333333"/>
                </a:solidFill>
                <a:effectLst/>
                <a:latin typeface="Arial" panose="020B0604020202020204" pitchFamily="34" charset="0"/>
                <a:cs typeface="Arial" panose="020B0604020202020204" pitchFamily="34" charset="0"/>
              </a:rPr>
              <a:t>a </a:t>
            </a:r>
            <a:r>
              <a:rPr lang="es-ES" b="1" i="0" u="none" strike="noStrike" dirty="0">
                <a:solidFill>
                  <a:srgbClr val="FF0000"/>
                </a:solidFill>
                <a:effectLst/>
                <a:latin typeface="Arial" panose="020B0604020202020204" pitchFamily="34" charset="0"/>
                <a:cs typeface="Arial" panose="020B0604020202020204" pitchFamily="34" charset="0"/>
              </a:rPr>
              <a:t>resonancia magnética nuclear (RMN)</a:t>
            </a:r>
            <a:r>
              <a:rPr lang="es-ES" b="0" i="0" dirty="0">
                <a:solidFill>
                  <a:srgbClr val="333333"/>
                </a:solidFill>
                <a:effectLst/>
                <a:latin typeface="Arial" panose="020B0604020202020204" pitchFamily="34" charset="0"/>
                <a:cs typeface="Arial" panose="020B0604020202020204" pitchFamily="34" charset="0"/>
              </a:rPr>
              <a:t> utiliza un campo magnético potente, pulsos de radiofrecuencia y una computadora para producir fotografías detalladas de los órganos, tejidos blandos, huesos y prácticamente todas las otras estructuras internas del cuerpo.</a:t>
            </a:r>
          </a:p>
          <a:p>
            <a:pPr algn="just"/>
            <a:endParaRPr lang="es-ES" b="0" i="0" dirty="0">
              <a:solidFill>
                <a:srgbClr val="333333"/>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s-ES" b="0" i="0" dirty="0">
                <a:solidFill>
                  <a:srgbClr val="7030A0"/>
                </a:solidFill>
                <a:effectLst/>
                <a:latin typeface="Arial" panose="020B0604020202020204" pitchFamily="34" charset="0"/>
                <a:cs typeface="Arial" panose="020B0604020202020204" pitchFamily="34" charset="0"/>
              </a:rPr>
              <a:t>La magnetoencefalografía (MEG): </a:t>
            </a:r>
            <a:r>
              <a:rPr lang="es-ES" b="0" i="0" dirty="0">
                <a:solidFill>
                  <a:srgbClr val="333333"/>
                </a:solidFill>
                <a:effectLst/>
                <a:latin typeface="Arial" panose="020B0604020202020204" pitchFamily="34" charset="0"/>
                <a:cs typeface="Arial" panose="020B0604020202020204" pitchFamily="34" charset="0"/>
              </a:rPr>
              <a:t>la MEG es una prueba médica no invasiva que mide los campos magnéticos producidos por las corrientes eléctricas del cerebro, para identificar la ubicación exacta de la fuente de los ataques epilépticos.</a:t>
            </a:r>
          </a:p>
        </p:txBody>
      </p:sp>
      <p:pic>
        <p:nvPicPr>
          <p:cNvPr id="14338" name="Picture 2" descr="Resultado de imagen para epilepsia diagnostico">
            <a:extLst>
              <a:ext uri="{FF2B5EF4-FFF2-40B4-BE49-F238E27FC236}">
                <a16:creationId xmlns:a16="http://schemas.microsoft.com/office/drawing/2014/main" id="{A9B3AD35-6FE7-4BFD-A92C-4069690E9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25926"/>
            <a:ext cx="3348111" cy="223207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sultado de imagen para tomografÃ­a computarizada">
            <a:extLst>
              <a:ext uri="{FF2B5EF4-FFF2-40B4-BE49-F238E27FC236}">
                <a16:creationId xmlns:a16="http://schemas.microsoft.com/office/drawing/2014/main" id="{1A334526-92B8-4AF5-8DD8-8E1EF34B9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896" y="4625926"/>
            <a:ext cx="3249637" cy="238152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Resultado de imagen para resonancia magnetica nuclear">
            <a:extLst>
              <a:ext uri="{FF2B5EF4-FFF2-40B4-BE49-F238E27FC236}">
                <a16:creationId xmlns:a16="http://schemas.microsoft.com/office/drawing/2014/main" id="{D9F69EA9-0E12-44B3-A632-BFE1E85A5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533" y="4551203"/>
            <a:ext cx="3526301" cy="238152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Resultado de imagen para magnetoencefalografÃ­a">
            <a:extLst>
              <a:ext uri="{FF2B5EF4-FFF2-40B4-BE49-F238E27FC236}">
                <a16:creationId xmlns:a16="http://schemas.microsoft.com/office/drawing/2014/main" id="{B0F20946-A0D0-4CD1-BA16-503237453F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0608" y="4515069"/>
            <a:ext cx="2921391" cy="238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DC985DD-3EAF-4012-BBA8-B2BF06614802}"/>
              </a:ext>
            </a:extLst>
          </p:cNvPr>
          <p:cNvSpPr/>
          <p:nvPr/>
        </p:nvSpPr>
        <p:spPr>
          <a:xfrm>
            <a:off x="309205" y="1369147"/>
            <a:ext cx="6096000" cy="4862870"/>
          </a:xfrm>
          <a:prstGeom prst="rect">
            <a:avLst/>
          </a:prstGeom>
        </p:spPr>
        <p:txBody>
          <a:bodyPr>
            <a:spAutoFit/>
          </a:bodyPr>
          <a:lstStyle/>
          <a:p>
            <a:pPr algn="just"/>
            <a:r>
              <a:rPr lang="es-ES" b="0" i="0" dirty="0">
                <a:solidFill>
                  <a:srgbClr val="333333"/>
                </a:solidFill>
                <a:effectLst/>
                <a:latin typeface="Open Sans" panose="020B0606030504020204" pitchFamily="34" charset="0"/>
              </a:rPr>
              <a:t>El tratamiento para la epilepsia incluye el tratamiento médico o podría incluir </a:t>
            </a:r>
            <a:r>
              <a:rPr lang="es-ES" sz="2800" b="1" i="0" dirty="0">
                <a:solidFill>
                  <a:srgbClr val="00B0F0"/>
                </a:solidFill>
                <a:effectLst/>
                <a:latin typeface="Open Sans" panose="020B0606030504020204" pitchFamily="34" charset="0"/>
              </a:rPr>
              <a:t>cirugía</a:t>
            </a:r>
            <a:r>
              <a:rPr lang="es-ES" b="0" i="0" dirty="0">
                <a:solidFill>
                  <a:srgbClr val="333333"/>
                </a:solidFill>
                <a:effectLst/>
                <a:latin typeface="Open Sans" panose="020B0606030504020204" pitchFamily="34" charset="0"/>
              </a:rPr>
              <a:t>, dependiendo de la anomalía subyacente que esté causando las convulsiones. </a:t>
            </a:r>
          </a:p>
          <a:p>
            <a:pPr algn="just"/>
            <a:endParaRPr lang="es-ES" dirty="0">
              <a:solidFill>
                <a:srgbClr val="333333"/>
              </a:solidFill>
              <a:latin typeface="Open Sans" panose="020B0606030504020204" pitchFamily="34" charset="0"/>
            </a:endParaRPr>
          </a:p>
          <a:p>
            <a:pPr algn="just"/>
            <a:r>
              <a:rPr lang="es-ES" b="0" i="0" dirty="0">
                <a:solidFill>
                  <a:srgbClr val="333333"/>
                </a:solidFill>
                <a:effectLst/>
                <a:latin typeface="Open Sans" panose="020B0606030504020204" pitchFamily="34" charset="0"/>
              </a:rPr>
              <a:t>Los medicamentos </a:t>
            </a:r>
            <a:r>
              <a:rPr lang="es-ES" sz="2400" b="1" i="0" dirty="0">
                <a:solidFill>
                  <a:srgbClr val="FF0000"/>
                </a:solidFill>
                <a:effectLst/>
                <a:latin typeface="Open Sans" panose="020B0606030504020204" pitchFamily="34" charset="0"/>
              </a:rPr>
              <a:t>anticonvulsivos</a:t>
            </a:r>
            <a:r>
              <a:rPr lang="es-ES" b="0" i="0" dirty="0">
                <a:solidFill>
                  <a:srgbClr val="333333"/>
                </a:solidFill>
                <a:effectLst/>
                <a:latin typeface="Open Sans" panose="020B0606030504020204" pitchFamily="34" charset="0"/>
              </a:rPr>
              <a:t> pueden prevenir o reducir la frecuencia de las convulsiones, son la primera línea de tratamiento para la mayoría de las convulsiones. </a:t>
            </a:r>
          </a:p>
          <a:p>
            <a:pPr algn="just"/>
            <a:endParaRPr lang="es-ES" dirty="0">
              <a:solidFill>
                <a:srgbClr val="333333"/>
              </a:solidFill>
              <a:latin typeface="Open Sans" panose="020B0606030504020204" pitchFamily="34" charset="0"/>
            </a:endParaRPr>
          </a:p>
          <a:p>
            <a:pPr algn="just"/>
            <a:r>
              <a:rPr lang="es-ES" b="0" i="0" dirty="0">
                <a:solidFill>
                  <a:srgbClr val="333333"/>
                </a:solidFill>
                <a:effectLst/>
                <a:latin typeface="Open Sans" panose="020B0606030504020204" pitchFamily="34" charset="0"/>
              </a:rPr>
              <a:t>Se podría considerar la cirugía, si las convulsiones de un paciente se debieran a una anormalidad focal subyacente como un </a:t>
            </a:r>
            <a:r>
              <a:rPr lang="es-ES" sz="2400" b="1" i="0" strike="noStrike" dirty="0">
                <a:solidFill>
                  <a:srgbClr val="7030A0"/>
                </a:solidFill>
                <a:effectLst/>
                <a:latin typeface="Open Sans" panose="020B0606030504020204" pitchFamily="34" charset="0"/>
              </a:rPr>
              <a:t>tumor</a:t>
            </a:r>
            <a:r>
              <a:rPr lang="es-ES" sz="2000" b="1" i="0" dirty="0">
                <a:solidFill>
                  <a:srgbClr val="7030A0"/>
                </a:solidFill>
                <a:effectLst/>
                <a:latin typeface="Open Sans" panose="020B0606030504020204" pitchFamily="34" charset="0"/>
              </a:rPr>
              <a:t>,</a:t>
            </a:r>
            <a:r>
              <a:rPr lang="es-ES" b="0" i="0" dirty="0">
                <a:solidFill>
                  <a:srgbClr val="333333"/>
                </a:solidFill>
                <a:effectLst/>
                <a:latin typeface="Open Sans" panose="020B0606030504020204" pitchFamily="34" charset="0"/>
              </a:rPr>
              <a:t> una anomalía del desarrollo del tejido cerebral, vasos sanguíneos anormales (denominados malformaciones vasculares) o sangrado en el cerebro</a:t>
            </a:r>
          </a:p>
        </p:txBody>
      </p:sp>
      <p:sp>
        <p:nvSpPr>
          <p:cNvPr id="3" name="Rectángulo 2">
            <a:extLst>
              <a:ext uri="{FF2B5EF4-FFF2-40B4-BE49-F238E27FC236}">
                <a16:creationId xmlns:a16="http://schemas.microsoft.com/office/drawing/2014/main" id="{A0BB0286-CC1B-4158-8567-F369F5660937}"/>
              </a:ext>
            </a:extLst>
          </p:cNvPr>
          <p:cNvSpPr/>
          <p:nvPr/>
        </p:nvSpPr>
        <p:spPr>
          <a:xfrm>
            <a:off x="618410" y="420783"/>
            <a:ext cx="5477590" cy="584775"/>
          </a:xfrm>
          <a:prstGeom prst="rect">
            <a:avLst/>
          </a:prstGeom>
        </p:spPr>
        <p:txBody>
          <a:bodyPr wrap="none">
            <a:spAutoFit/>
          </a:bodyPr>
          <a:lstStyle/>
          <a:p>
            <a:r>
              <a:rPr lang="es-ES" sz="3200" b="1" i="0" dirty="0">
                <a:solidFill>
                  <a:srgbClr val="C00000"/>
                </a:solidFill>
                <a:effectLst/>
                <a:latin typeface="Open Sans" panose="020B0606030504020204" pitchFamily="34" charset="0"/>
              </a:rPr>
              <a:t>¿Cómo se trata la epilepsia?</a:t>
            </a:r>
          </a:p>
        </p:txBody>
      </p:sp>
      <p:pic>
        <p:nvPicPr>
          <p:cNvPr id="15362" name="Picture 2" descr="Resultado de imagen para tratamiento">
            <a:extLst>
              <a:ext uri="{FF2B5EF4-FFF2-40B4-BE49-F238E27FC236}">
                <a16:creationId xmlns:a16="http://schemas.microsoft.com/office/drawing/2014/main" id="{E94F87C4-9F7A-42E0-88AF-B7FFDEAEA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410" y="3740432"/>
            <a:ext cx="5477590" cy="311756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n relacionada">
            <a:extLst>
              <a:ext uri="{FF2B5EF4-FFF2-40B4-BE49-F238E27FC236}">
                <a16:creationId xmlns:a16="http://schemas.microsoft.com/office/drawing/2014/main" id="{DF958F3B-C1E7-4346-A87E-30F82B9C8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410" y="0"/>
            <a:ext cx="5477590" cy="374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54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para prevencion de enfermedades">
            <a:extLst>
              <a:ext uri="{FF2B5EF4-FFF2-40B4-BE49-F238E27FC236}">
                <a16:creationId xmlns:a16="http://schemas.microsoft.com/office/drawing/2014/main" id="{5A2FA740-5250-462D-A875-A48429D6D4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41" r="2020"/>
          <a:stretch/>
        </p:blipFill>
        <p:spPr bwMode="auto">
          <a:xfrm>
            <a:off x="6732417" y="0"/>
            <a:ext cx="5459583" cy="490676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939DFAD-D7DE-4EC2-B643-2698528A872F}"/>
              </a:ext>
            </a:extLst>
          </p:cNvPr>
          <p:cNvSpPr/>
          <p:nvPr/>
        </p:nvSpPr>
        <p:spPr>
          <a:xfrm>
            <a:off x="403274" y="1198502"/>
            <a:ext cx="7305821" cy="5078313"/>
          </a:xfrm>
          <a:prstGeom prst="rect">
            <a:avLst/>
          </a:prstGeom>
        </p:spPr>
        <p:txBody>
          <a:bodyPr wrap="square">
            <a:spAutoFit/>
          </a:bodyPr>
          <a:lstStyle/>
          <a:p>
            <a:pPr algn="just"/>
            <a:r>
              <a:rPr lang="es-ES" b="0" i="0" dirty="0">
                <a:solidFill>
                  <a:srgbClr val="3C4245"/>
                </a:solidFill>
                <a:effectLst/>
                <a:latin typeface="Arial" panose="020B0604020202020204" pitchFamily="34" charset="0"/>
              </a:rPr>
              <a:t>La epilepsia idiopática </a:t>
            </a:r>
            <a:r>
              <a:rPr lang="es-ES" b="1" i="0" dirty="0">
                <a:solidFill>
                  <a:srgbClr val="FF0000"/>
                </a:solidFill>
                <a:effectLst/>
                <a:latin typeface="Arial" panose="020B0604020202020204" pitchFamily="34" charset="0"/>
              </a:rPr>
              <a:t>no es prevenible</a:t>
            </a:r>
            <a:r>
              <a:rPr lang="es-ES" b="0" i="0" dirty="0">
                <a:solidFill>
                  <a:srgbClr val="3C4245"/>
                </a:solidFill>
                <a:effectLst/>
                <a:latin typeface="Arial" panose="020B0604020202020204" pitchFamily="34" charset="0"/>
              </a:rPr>
              <a:t>, pero se pueden aplicar medidas preventivas frente a las causas conocidas de epilepsia secundaria.</a:t>
            </a:r>
          </a:p>
          <a:p>
            <a:pPr algn="just"/>
            <a:endParaRPr lang="es-ES" b="0" i="0" dirty="0">
              <a:solidFill>
                <a:srgbClr val="3C4245"/>
              </a:solidFill>
              <a:effectLst/>
              <a:latin typeface="Arial" panose="020B0604020202020204" pitchFamily="34" charset="0"/>
            </a:endParaRPr>
          </a:p>
          <a:p>
            <a:pPr algn="just">
              <a:buFont typeface="Arial" panose="020B0604020202020204" pitchFamily="34" charset="0"/>
              <a:buChar char="•"/>
            </a:pPr>
            <a:r>
              <a:rPr lang="es-ES" b="0" i="0" dirty="0">
                <a:solidFill>
                  <a:srgbClr val="3C4245"/>
                </a:solidFill>
                <a:effectLst/>
                <a:latin typeface="Arial" panose="020B0604020202020204" pitchFamily="34" charset="0"/>
              </a:rPr>
              <a:t>La prevención de los traumatismos craneales es </a:t>
            </a:r>
            <a:r>
              <a:rPr lang="es-ES" b="1" i="0" dirty="0">
                <a:solidFill>
                  <a:srgbClr val="7030A0"/>
                </a:solidFill>
                <a:effectLst/>
                <a:latin typeface="Arial" panose="020B0604020202020204" pitchFamily="34" charset="0"/>
              </a:rPr>
              <a:t>la forma más eficaz de evitar la epilepsia postraumática</a:t>
            </a:r>
          </a:p>
          <a:p>
            <a:pPr algn="just"/>
            <a:r>
              <a:rPr lang="es-ES" b="1" i="0" dirty="0">
                <a:solidFill>
                  <a:srgbClr val="7030A0"/>
                </a:solidFill>
                <a:effectLst/>
                <a:latin typeface="Arial" panose="020B0604020202020204" pitchFamily="34" charset="0"/>
              </a:rPr>
              <a:t>.</a:t>
            </a:r>
          </a:p>
          <a:p>
            <a:pPr algn="just">
              <a:buFont typeface="Arial" panose="020B0604020202020204" pitchFamily="34" charset="0"/>
              <a:buChar char="•"/>
            </a:pPr>
            <a:r>
              <a:rPr lang="es-ES" b="0" i="0" dirty="0">
                <a:solidFill>
                  <a:srgbClr val="3C4245"/>
                </a:solidFill>
                <a:effectLst/>
                <a:latin typeface="Arial" panose="020B0604020202020204" pitchFamily="34" charset="0"/>
              </a:rPr>
              <a:t>La </a:t>
            </a:r>
            <a:r>
              <a:rPr lang="es-ES" b="1" i="0" dirty="0">
                <a:solidFill>
                  <a:schemeClr val="accent2">
                    <a:lumMod val="75000"/>
                  </a:schemeClr>
                </a:solidFill>
                <a:effectLst/>
                <a:latin typeface="Arial" panose="020B0604020202020204" pitchFamily="34" charset="0"/>
              </a:rPr>
              <a:t>atención perinatal adecuada </a:t>
            </a:r>
            <a:r>
              <a:rPr lang="es-ES" b="0" i="0" dirty="0">
                <a:solidFill>
                  <a:srgbClr val="3C4245"/>
                </a:solidFill>
                <a:effectLst/>
                <a:latin typeface="Arial" panose="020B0604020202020204" pitchFamily="34" charset="0"/>
              </a:rPr>
              <a:t>puede reducir los nuevos casos de epilepsia causados por lesiones durante el parto.</a:t>
            </a:r>
          </a:p>
          <a:p>
            <a:pPr algn="just">
              <a:buFont typeface="Arial" panose="020B0604020202020204" pitchFamily="34" charset="0"/>
              <a:buChar char="•"/>
            </a:pPr>
            <a:endParaRPr lang="es-ES" b="0" i="0" dirty="0">
              <a:solidFill>
                <a:srgbClr val="3C4245"/>
              </a:solidFill>
              <a:effectLst/>
              <a:latin typeface="Arial" panose="020B0604020202020204" pitchFamily="34" charset="0"/>
            </a:endParaRPr>
          </a:p>
          <a:p>
            <a:pPr algn="just">
              <a:buFont typeface="Arial" panose="020B0604020202020204" pitchFamily="34" charset="0"/>
              <a:buChar char="•"/>
            </a:pPr>
            <a:r>
              <a:rPr lang="es-ES" b="0" i="0" dirty="0">
                <a:solidFill>
                  <a:srgbClr val="3C4245"/>
                </a:solidFill>
                <a:effectLst/>
                <a:latin typeface="Arial" panose="020B0604020202020204" pitchFamily="34" charset="0"/>
              </a:rPr>
              <a:t>El </a:t>
            </a:r>
            <a:r>
              <a:rPr lang="es-ES" b="1" i="0" dirty="0">
                <a:solidFill>
                  <a:srgbClr val="00B0F0"/>
                </a:solidFill>
                <a:effectLst/>
                <a:latin typeface="Arial" panose="020B0604020202020204" pitchFamily="34" charset="0"/>
              </a:rPr>
              <a:t>uso de medicamentos y otros métodos para bajar la temperatura corporal de los niños con fiebre </a:t>
            </a:r>
            <a:r>
              <a:rPr lang="es-ES" b="0" i="0" dirty="0">
                <a:solidFill>
                  <a:srgbClr val="3C4245"/>
                </a:solidFill>
                <a:effectLst/>
                <a:latin typeface="Arial" panose="020B0604020202020204" pitchFamily="34" charset="0"/>
              </a:rPr>
              <a:t>puede reducir las probabilidades de convulsiones febriles.</a:t>
            </a:r>
          </a:p>
          <a:p>
            <a:pPr algn="just"/>
            <a:endParaRPr lang="es-ES" b="0" i="0" dirty="0">
              <a:solidFill>
                <a:srgbClr val="3C4245"/>
              </a:solidFill>
              <a:effectLst/>
              <a:latin typeface="Arial" panose="020B0604020202020204" pitchFamily="34" charset="0"/>
            </a:endParaRPr>
          </a:p>
          <a:p>
            <a:pPr algn="just">
              <a:buFont typeface="Arial" panose="020B0604020202020204" pitchFamily="34" charset="0"/>
              <a:buChar char="•"/>
            </a:pPr>
            <a:r>
              <a:rPr lang="es-ES" b="0" i="0" dirty="0">
                <a:solidFill>
                  <a:srgbClr val="3C4245"/>
                </a:solidFill>
                <a:effectLst/>
                <a:latin typeface="Arial" panose="020B0604020202020204" pitchFamily="34" charset="0"/>
              </a:rPr>
              <a:t>Las infecciones del sistema nervioso central son causas frecuentes de epilepsia en las zonas tropicales. </a:t>
            </a:r>
            <a:r>
              <a:rPr lang="es-ES" b="1" i="0" dirty="0">
                <a:solidFill>
                  <a:srgbClr val="00B050"/>
                </a:solidFill>
                <a:effectLst/>
                <a:latin typeface="Arial" panose="020B0604020202020204" pitchFamily="34" charset="0"/>
              </a:rPr>
              <a:t>La eliminación de los parásitos y la educación sobre cómo evitar las infecciones</a:t>
            </a:r>
            <a:r>
              <a:rPr lang="es-ES" b="0" i="0" dirty="0">
                <a:solidFill>
                  <a:srgbClr val="3C4245"/>
                </a:solidFill>
                <a:effectLst/>
                <a:latin typeface="Arial" panose="020B0604020202020204" pitchFamily="34" charset="0"/>
              </a:rPr>
              <a:t> pueden ser eficaces para reducir la epilepsia en estos entornos.</a:t>
            </a:r>
          </a:p>
        </p:txBody>
      </p:sp>
      <p:sp>
        <p:nvSpPr>
          <p:cNvPr id="3" name="Rectángulo 2">
            <a:extLst>
              <a:ext uri="{FF2B5EF4-FFF2-40B4-BE49-F238E27FC236}">
                <a16:creationId xmlns:a16="http://schemas.microsoft.com/office/drawing/2014/main" id="{7A411ED6-D07B-471C-B7D7-DAB09FDFCC87}"/>
              </a:ext>
            </a:extLst>
          </p:cNvPr>
          <p:cNvSpPr/>
          <p:nvPr/>
        </p:nvSpPr>
        <p:spPr>
          <a:xfrm>
            <a:off x="922244" y="304186"/>
            <a:ext cx="2948243" cy="707886"/>
          </a:xfrm>
          <a:prstGeom prst="rect">
            <a:avLst/>
          </a:prstGeom>
        </p:spPr>
        <p:txBody>
          <a:bodyPr wrap="none">
            <a:spAutoFit/>
          </a:bodyPr>
          <a:lstStyle/>
          <a:p>
            <a:r>
              <a:rPr lang="es-ES" sz="4000" b="1" i="0" dirty="0">
                <a:solidFill>
                  <a:srgbClr val="C00000"/>
                </a:solidFill>
                <a:effectLst/>
                <a:latin typeface="Arial" panose="020B0604020202020204" pitchFamily="34" charset="0"/>
              </a:rPr>
              <a:t>Prevención</a:t>
            </a:r>
          </a:p>
        </p:txBody>
      </p:sp>
      <p:pic>
        <p:nvPicPr>
          <p:cNvPr id="16388" name="Picture 4" descr="Resultado de imagen para prevencion de enfermedades medicamento">
            <a:extLst>
              <a:ext uri="{FF2B5EF4-FFF2-40B4-BE49-F238E27FC236}">
                <a16:creationId xmlns:a16="http://schemas.microsoft.com/office/drawing/2014/main" id="{0AC15A88-B7E5-4FE9-91B9-412C23839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111" y="4346917"/>
            <a:ext cx="4271889" cy="242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0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SINAPSIS">
            <a:extLst>
              <a:ext uri="{FF2B5EF4-FFF2-40B4-BE49-F238E27FC236}">
                <a16:creationId xmlns:a16="http://schemas.microsoft.com/office/drawing/2014/main" id="{5FF17B29-E703-4E8D-A517-5A9A91083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7440"/>
            <a:ext cx="12192000" cy="443024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17A2512-9200-4668-90CB-AF7467771263}"/>
              </a:ext>
            </a:extLst>
          </p:cNvPr>
          <p:cNvSpPr>
            <a:spLocks noGrp="1"/>
          </p:cNvSpPr>
          <p:nvPr>
            <p:ph type="title"/>
          </p:nvPr>
        </p:nvSpPr>
        <p:spPr>
          <a:xfrm>
            <a:off x="739725" y="-90365"/>
            <a:ext cx="10515600" cy="1325563"/>
          </a:xfrm>
        </p:spPr>
        <p:txBody>
          <a:bodyPr>
            <a:normAutofit/>
          </a:bodyPr>
          <a:lstStyle/>
          <a:p>
            <a:pPr algn="ctr"/>
            <a:r>
              <a:rPr lang="es-MX" sz="5400" b="1" dirty="0"/>
              <a:t>Sinapsis</a:t>
            </a:r>
          </a:p>
        </p:txBody>
      </p:sp>
      <p:sp>
        <p:nvSpPr>
          <p:cNvPr id="4" name="Rectángulo 3">
            <a:extLst>
              <a:ext uri="{FF2B5EF4-FFF2-40B4-BE49-F238E27FC236}">
                <a16:creationId xmlns:a16="http://schemas.microsoft.com/office/drawing/2014/main" id="{69341172-60D8-4FB6-932D-6D9B8397B626}"/>
              </a:ext>
            </a:extLst>
          </p:cNvPr>
          <p:cNvSpPr/>
          <p:nvPr/>
        </p:nvSpPr>
        <p:spPr>
          <a:xfrm>
            <a:off x="936675" y="1010808"/>
            <a:ext cx="10318650" cy="1754326"/>
          </a:xfrm>
          <a:prstGeom prst="rect">
            <a:avLst/>
          </a:prstGeom>
        </p:spPr>
        <p:txBody>
          <a:bodyPr wrap="square">
            <a:spAutoFit/>
          </a:bodyPr>
          <a:lstStyle/>
          <a:p>
            <a:pPr algn="just"/>
            <a:r>
              <a:rPr lang="es-ES" sz="3600" b="0" i="0" dirty="0">
                <a:effectLst/>
                <a:latin typeface="Lato"/>
              </a:rPr>
              <a:t>Se refiere a cómo las neuronas se comunican entre ellas, hay dos tipos de sinapsis: </a:t>
            </a:r>
            <a:r>
              <a:rPr lang="es-ES" sz="3600" b="1" i="0" dirty="0">
                <a:solidFill>
                  <a:srgbClr val="7030A0"/>
                </a:solidFill>
                <a:effectLst/>
                <a:latin typeface="Lato"/>
              </a:rPr>
              <a:t>químicas y sinapsis eléctricas.</a:t>
            </a:r>
            <a:endParaRPr lang="es-MX" sz="3600" b="1" dirty="0">
              <a:solidFill>
                <a:srgbClr val="7030A0"/>
              </a:solidFill>
            </a:endParaRPr>
          </a:p>
        </p:txBody>
      </p:sp>
    </p:spTree>
    <p:extLst>
      <p:ext uri="{BB962C8B-B14F-4D97-AF65-F5344CB8AC3E}">
        <p14:creationId xmlns:p14="http://schemas.microsoft.com/office/powerpoint/2010/main" val="1923555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08D78D-A4F4-4886-9A19-6A7D1B3F6E38}"/>
              </a:ext>
            </a:extLst>
          </p:cNvPr>
          <p:cNvSpPr/>
          <p:nvPr/>
        </p:nvSpPr>
        <p:spPr>
          <a:xfrm>
            <a:off x="572087" y="362243"/>
            <a:ext cx="10653932" cy="3062377"/>
          </a:xfrm>
          <a:prstGeom prst="rect">
            <a:avLst/>
          </a:prstGeom>
        </p:spPr>
        <p:txBody>
          <a:bodyPr wrap="square">
            <a:spAutoFit/>
          </a:bodyPr>
          <a:lstStyle/>
          <a:p>
            <a:pPr algn="ctr" fontAlgn="base"/>
            <a:r>
              <a:rPr lang="es-ES" sz="4000" b="1" i="0" dirty="0">
                <a:solidFill>
                  <a:srgbClr val="0070C0"/>
                </a:solidFill>
                <a:effectLst/>
                <a:latin typeface="inherit"/>
              </a:rPr>
              <a:t>Introducción</a:t>
            </a:r>
          </a:p>
          <a:p>
            <a:pPr algn="just" fontAlgn="base"/>
            <a:endParaRPr lang="es-ES" sz="900" b="1" i="0" dirty="0">
              <a:solidFill>
                <a:srgbClr val="21242C"/>
              </a:solidFill>
              <a:effectLst/>
              <a:latin typeface="inherit"/>
            </a:endParaRPr>
          </a:p>
          <a:p>
            <a:pPr algn="ctr" fontAlgn="base"/>
            <a:r>
              <a:rPr lang="es-ES" sz="3200" b="0" i="0" dirty="0">
                <a:solidFill>
                  <a:srgbClr val="21242C"/>
                </a:solidFill>
                <a:effectLst/>
                <a:latin typeface="inherit"/>
              </a:rPr>
              <a:t>¡Una </a:t>
            </a:r>
            <a:r>
              <a:rPr lang="es-ES" sz="3200" b="1" i="0" dirty="0">
                <a:solidFill>
                  <a:srgbClr val="21242C"/>
                </a:solidFill>
                <a:effectLst/>
                <a:latin typeface="inherit"/>
              </a:rPr>
              <a:t>sola neurona, o célula nerviosa, puede hacer mucho</a:t>
            </a:r>
            <a:r>
              <a:rPr lang="es-ES" sz="3200" b="0" i="0" dirty="0">
                <a:solidFill>
                  <a:srgbClr val="21242C"/>
                </a:solidFill>
                <a:effectLst/>
                <a:latin typeface="inherit"/>
              </a:rPr>
              <a:t>! </a:t>
            </a:r>
          </a:p>
          <a:p>
            <a:pPr algn="just" fontAlgn="base"/>
            <a:r>
              <a:rPr lang="es-ES" sz="2800" b="0" i="0" dirty="0">
                <a:solidFill>
                  <a:srgbClr val="21242C"/>
                </a:solidFill>
                <a:effectLst/>
                <a:latin typeface="inherit"/>
              </a:rPr>
              <a:t>Puede mantener un </a:t>
            </a:r>
            <a:r>
              <a:rPr lang="es-ES" sz="2800" b="0" i="0" u="none" strike="noStrike" dirty="0">
                <a:solidFill>
                  <a:srgbClr val="7D00AD"/>
                </a:solidFill>
                <a:effectLst/>
                <a:latin typeface="inherit"/>
              </a:rPr>
              <a:t>potencial de reposo</a:t>
            </a:r>
            <a:r>
              <a:rPr lang="es-ES" sz="2800" b="0" i="0" dirty="0">
                <a:solidFill>
                  <a:srgbClr val="21242C"/>
                </a:solidFill>
                <a:effectLst/>
                <a:latin typeface="inherit"/>
              </a:rPr>
              <a:t> o voltaje a través de la membrana; puede disparar impulsos nerviosos, o </a:t>
            </a:r>
            <a:r>
              <a:rPr lang="es-ES" sz="2800" b="0" i="0" u="none" strike="noStrike" dirty="0">
                <a:solidFill>
                  <a:srgbClr val="7D00AD"/>
                </a:solidFill>
                <a:effectLst/>
                <a:latin typeface="inherit"/>
              </a:rPr>
              <a:t>potenciales de acción</a:t>
            </a:r>
            <a:r>
              <a:rPr lang="es-ES" sz="2800" b="0" i="0" dirty="0">
                <a:solidFill>
                  <a:srgbClr val="21242C"/>
                </a:solidFill>
                <a:effectLst/>
                <a:latin typeface="inherit"/>
              </a:rPr>
              <a:t>; y puede llevar a cabo los procesos </a:t>
            </a:r>
            <a:r>
              <a:rPr lang="es-ES" sz="2800" b="0" i="1" dirty="0">
                <a:solidFill>
                  <a:srgbClr val="FF0000"/>
                </a:solidFill>
                <a:effectLst/>
                <a:latin typeface="inherit"/>
              </a:rPr>
              <a:t>metabólicos necesarios para seguir viva.</a:t>
            </a:r>
          </a:p>
        </p:txBody>
      </p:sp>
      <p:pic>
        <p:nvPicPr>
          <p:cNvPr id="8196" name="Picture 4" descr="Imagen relacionada">
            <a:extLst>
              <a:ext uri="{FF2B5EF4-FFF2-40B4-BE49-F238E27FC236}">
                <a16:creationId xmlns:a16="http://schemas.microsoft.com/office/drawing/2014/main" id="{786EF1E8-0F51-4612-AEAB-677BB8AC4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5623"/>
            <a:ext cx="12192000" cy="307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9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C4847A4-27A9-4B61-91FD-9A7BFBF3C145}"/>
              </a:ext>
            </a:extLst>
          </p:cNvPr>
          <p:cNvSpPr/>
          <p:nvPr/>
        </p:nvSpPr>
        <p:spPr>
          <a:xfrm>
            <a:off x="698695" y="873427"/>
            <a:ext cx="10794609" cy="1815882"/>
          </a:xfrm>
          <a:prstGeom prst="rect">
            <a:avLst/>
          </a:prstGeom>
        </p:spPr>
        <p:txBody>
          <a:bodyPr wrap="square">
            <a:spAutoFit/>
          </a:bodyPr>
          <a:lstStyle/>
          <a:p>
            <a:pPr algn="just"/>
            <a:r>
              <a:rPr lang="es-ES" sz="2800" b="0" i="0" dirty="0">
                <a:solidFill>
                  <a:srgbClr val="21242C"/>
                </a:solidFill>
                <a:effectLst/>
                <a:latin typeface="Lato"/>
              </a:rPr>
              <a:t>Las neuronas </a:t>
            </a:r>
            <a:r>
              <a:rPr lang="es-ES" sz="2800" b="1" i="0" dirty="0">
                <a:solidFill>
                  <a:srgbClr val="7030A0"/>
                </a:solidFill>
                <a:effectLst/>
                <a:latin typeface="Lato"/>
              </a:rPr>
              <a:t>individuales hacen conexiones con neuronas blanco </a:t>
            </a:r>
            <a:r>
              <a:rPr lang="es-ES" sz="2800" b="0" i="0" dirty="0">
                <a:solidFill>
                  <a:srgbClr val="21242C"/>
                </a:solidFill>
                <a:effectLst/>
                <a:latin typeface="Lato"/>
              </a:rPr>
              <a:t>y </a:t>
            </a:r>
            <a:r>
              <a:rPr lang="es-ES" sz="2800" b="1" i="0" dirty="0">
                <a:solidFill>
                  <a:srgbClr val="FF0000"/>
                </a:solidFill>
                <a:effectLst/>
                <a:latin typeface="Lato"/>
              </a:rPr>
              <a:t>estimulan o inhiben su actividad</a:t>
            </a:r>
            <a:r>
              <a:rPr lang="es-ES" sz="2800" b="0" i="0" dirty="0">
                <a:solidFill>
                  <a:srgbClr val="21242C"/>
                </a:solidFill>
                <a:effectLst/>
                <a:latin typeface="Lato"/>
              </a:rPr>
              <a:t>, lo que forma </a:t>
            </a:r>
            <a:r>
              <a:rPr lang="es-ES" sz="2800" b="1" i="0" dirty="0">
                <a:solidFill>
                  <a:schemeClr val="accent6">
                    <a:lumMod val="75000"/>
                  </a:schemeClr>
                </a:solidFill>
                <a:effectLst/>
                <a:latin typeface="Lato"/>
              </a:rPr>
              <a:t>circuitos que pueden procesar la información entrante y producir una respuesta.</a:t>
            </a:r>
            <a:endParaRPr lang="es-MX" sz="2800" b="1" dirty="0">
              <a:solidFill>
                <a:schemeClr val="accent6">
                  <a:lumMod val="75000"/>
                </a:schemeClr>
              </a:solidFill>
            </a:endParaRPr>
          </a:p>
        </p:txBody>
      </p:sp>
      <p:pic>
        <p:nvPicPr>
          <p:cNvPr id="9222" name="Picture 6" descr="Resultado de imagen para neuron wallpaper">
            <a:extLst>
              <a:ext uri="{FF2B5EF4-FFF2-40B4-BE49-F238E27FC236}">
                <a16:creationId xmlns:a16="http://schemas.microsoft.com/office/drawing/2014/main" id="{D802F7C0-1150-4606-8B52-E68F2678F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1219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3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34B6FD-C04A-4CFF-98D0-2695C8F47B36}"/>
              </a:ext>
            </a:extLst>
          </p:cNvPr>
          <p:cNvSpPr/>
          <p:nvPr/>
        </p:nvSpPr>
        <p:spPr>
          <a:xfrm>
            <a:off x="459544" y="348005"/>
            <a:ext cx="11019693" cy="2662267"/>
          </a:xfrm>
          <a:prstGeom prst="rect">
            <a:avLst/>
          </a:prstGeom>
        </p:spPr>
        <p:txBody>
          <a:bodyPr wrap="square">
            <a:spAutoFit/>
          </a:bodyPr>
          <a:lstStyle/>
          <a:p>
            <a:pPr algn="ctr"/>
            <a:r>
              <a:rPr lang="es-ES" sz="3600" b="1" i="0" dirty="0">
                <a:solidFill>
                  <a:schemeClr val="accent6">
                    <a:lumMod val="75000"/>
                  </a:schemeClr>
                </a:solidFill>
                <a:effectLst/>
                <a:latin typeface="Lato"/>
              </a:rPr>
              <a:t>¿Cómo se </a:t>
            </a:r>
            <a:r>
              <a:rPr lang="es-ES" sz="3600" b="1" i="1" dirty="0">
                <a:solidFill>
                  <a:srgbClr val="0070C0"/>
                </a:solidFill>
                <a:effectLst/>
                <a:latin typeface="Lato"/>
              </a:rPr>
              <a:t>"hablan" </a:t>
            </a:r>
            <a:r>
              <a:rPr lang="es-ES" sz="3600" b="1" i="0" dirty="0">
                <a:solidFill>
                  <a:schemeClr val="accent6">
                    <a:lumMod val="75000"/>
                  </a:schemeClr>
                </a:solidFill>
                <a:effectLst/>
                <a:latin typeface="Lato"/>
              </a:rPr>
              <a:t>las neuronas entre sí?</a:t>
            </a:r>
          </a:p>
          <a:p>
            <a:pPr algn="ctr"/>
            <a:endParaRPr lang="es-ES" sz="900" b="1" i="0" dirty="0">
              <a:solidFill>
                <a:schemeClr val="accent6">
                  <a:lumMod val="75000"/>
                </a:schemeClr>
              </a:solidFill>
              <a:effectLst/>
              <a:latin typeface="Lato"/>
            </a:endParaRPr>
          </a:p>
          <a:p>
            <a:pPr algn="just"/>
            <a:r>
              <a:rPr lang="es-ES" b="0" i="0" dirty="0">
                <a:solidFill>
                  <a:srgbClr val="21242C"/>
                </a:solidFill>
                <a:effectLst/>
                <a:latin typeface="Lato"/>
              </a:rPr>
              <a:t>La acción sucede en la </a:t>
            </a:r>
            <a:r>
              <a:rPr lang="es-ES" sz="2400" b="1" i="0" dirty="0">
                <a:effectLst/>
                <a:latin typeface="Lato"/>
              </a:rPr>
              <a:t>sinapsis</a:t>
            </a:r>
            <a:r>
              <a:rPr lang="es-ES" b="0" i="0" dirty="0">
                <a:solidFill>
                  <a:srgbClr val="21242C"/>
                </a:solidFill>
                <a:effectLst/>
                <a:latin typeface="Lato"/>
              </a:rPr>
              <a:t>, el punto de comunicación entre dos neuronas o entre una neurona y una célula blanco, </a:t>
            </a:r>
            <a:r>
              <a:rPr lang="es-ES" b="1" i="0" dirty="0">
                <a:solidFill>
                  <a:srgbClr val="21242C"/>
                </a:solidFill>
                <a:effectLst/>
                <a:latin typeface="Lato"/>
              </a:rPr>
              <a:t>como un músculo o una glándula</a:t>
            </a:r>
            <a:r>
              <a:rPr lang="es-ES" b="0" i="0" dirty="0">
                <a:solidFill>
                  <a:srgbClr val="21242C"/>
                </a:solidFill>
                <a:effectLst/>
                <a:latin typeface="Lato"/>
              </a:rPr>
              <a:t>.</a:t>
            </a:r>
          </a:p>
          <a:p>
            <a:pPr algn="just"/>
            <a:r>
              <a:rPr lang="es-ES" b="0" i="0" dirty="0">
                <a:solidFill>
                  <a:srgbClr val="21242C"/>
                </a:solidFill>
                <a:effectLst/>
                <a:latin typeface="Lato"/>
              </a:rPr>
              <a:t>En la sinapsis, el disparo de un potencial de acción en una neurona —la neurona </a:t>
            </a:r>
            <a:r>
              <a:rPr lang="es-ES" sz="2000" b="1" i="0" dirty="0">
                <a:solidFill>
                  <a:srgbClr val="FF0000"/>
                </a:solidFill>
                <a:effectLst/>
                <a:latin typeface="Lato"/>
              </a:rPr>
              <a:t>presináptica</a:t>
            </a:r>
            <a:r>
              <a:rPr lang="es-ES" b="0" i="0" dirty="0">
                <a:solidFill>
                  <a:srgbClr val="21242C"/>
                </a:solidFill>
                <a:effectLst/>
                <a:latin typeface="Lato"/>
              </a:rPr>
              <a:t>, o emisora— provoca la transmisión de una señal a otra neurona —la neurona </a:t>
            </a:r>
            <a:r>
              <a:rPr lang="es-ES" sz="2000" b="1" i="0" dirty="0">
                <a:solidFill>
                  <a:srgbClr val="7030A0"/>
                </a:solidFill>
                <a:effectLst/>
                <a:latin typeface="Lato"/>
              </a:rPr>
              <a:t>postsináptica</a:t>
            </a:r>
            <a:r>
              <a:rPr lang="es-ES" b="0" i="0" dirty="0">
                <a:solidFill>
                  <a:srgbClr val="21242C"/>
                </a:solidFill>
                <a:effectLst/>
                <a:latin typeface="Lato"/>
              </a:rPr>
              <a:t>, o receptora—, lo que aumenta o disminuye la probabilidad de que la neurona postsináptica dispare su propio potencial de acción.</a:t>
            </a:r>
            <a:endParaRPr lang="es-MX" dirty="0"/>
          </a:p>
        </p:txBody>
      </p:sp>
      <p:pic>
        <p:nvPicPr>
          <p:cNvPr id="1026" name="Picture 2" descr="Esquema de la transmisiÃ³n sinÃ¡ptica. Un potencial de acciÃ³n viaja por el axÃ³n de la cÃ©lula presinÃ¡ptica o emisora, y llega al terminal axÃ³nica. La terminal axÃ³nica es adyacente a la dendrita de la cÃ©lula postsinÃ¡ptica o receptora. Este punto de estrecha conexiÃ³n entre axÃ³n y dendrita es la sinapsis.">
            <a:extLst>
              <a:ext uri="{FF2B5EF4-FFF2-40B4-BE49-F238E27FC236}">
                <a16:creationId xmlns:a16="http://schemas.microsoft.com/office/drawing/2014/main" id="{12645CC3-A02B-46B5-BB68-53B341906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0272"/>
            <a:ext cx="12192000" cy="382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63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6D5421E-255A-4414-A22E-C07E0F71395A}"/>
              </a:ext>
            </a:extLst>
          </p:cNvPr>
          <p:cNvSpPr/>
          <p:nvPr/>
        </p:nvSpPr>
        <p:spPr>
          <a:xfrm>
            <a:off x="480646" y="225309"/>
            <a:ext cx="11230708" cy="1815882"/>
          </a:xfrm>
          <a:prstGeom prst="rect">
            <a:avLst/>
          </a:prstGeom>
        </p:spPr>
        <p:txBody>
          <a:bodyPr wrap="square">
            <a:spAutoFit/>
          </a:bodyPr>
          <a:lstStyle/>
          <a:p>
            <a:pPr algn="ctr" fontAlgn="base"/>
            <a:r>
              <a:rPr lang="es-ES" sz="3200" b="1" i="0" dirty="0">
                <a:solidFill>
                  <a:srgbClr val="7030A0"/>
                </a:solidFill>
                <a:effectLst/>
                <a:latin typeface="inherit"/>
              </a:rPr>
              <a:t>Panorama de la transmisión en las sinapsis químicas</a:t>
            </a:r>
          </a:p>
          <a:p>
            <a:pPr algn="just" fontAlgn="base"/>
            <a:endParaRPr lang="es-ES" sz="800" b="0" i="0" dirty="0">
              <a:solidFill>
                <a:srgbClr val="21242C"/>
              </a:solidFill>
              <a:effectLst/>
              <a:latin typeface="inherit"/>
            </a:endParaRPr>
          </a:p>
          <a:p>
            <a:pPr algn="just" fontAlgn="base"/>
            <a:r>
              <a:rPr lang="es-ES" sz="2400" b="0" i="0" dirty="0">
                <a:solidFill>
                  <a:srgbClr val="21242C"/>
                </a:solidFill>
                <a:effectLst/>
                <a:latin typeface="inherit"/>
              </a:rPr>
              <a:t>En la </a:t>
            </a:r>
            <a:r>
              <a:rPr lang="es-ES" sz="2400" b="0" i="0" dirty="0">
                <a:solidFill>
                  <a:srgbClr val="FF0000"/>
                </a:solidFill>
                <a:effectLst/>
                <a:latin typeface="inherit"/>
              </a:rPr>
              <a:t>transmisión química </a:t>
            </a:r>
            <a:r>
              <a:rPr lang="es-ES" sz="2400" b="0" i="0" dirty="0">
                <a:solidFill>
                  <a:srgbClr val="21242C"/>
                </a:solidFill>
                <a:effectLst/>
                <a:latin typeface="inherit"/>
              </a:rPr>
              <a:t>ocurre la liberación de </a:t>
            </a:r>
            <a:r>
              <a:rPr lang="es-ES" sz="2400" b="0" i="0" dirty="0">
                <a:solidFill>
                  <a:srgbClr val="FF0000"/>
                </a:solidFill>
                <a:effectLst/>
                <a:latin typeface="inherit"/>
              </a:rPr>
              <a:t>mensajeros químicos</a:t>
            </a:r>
            <a:r>
              <a:rPr lang="es-ES" sz="2400" b="0" i="0" dirty="0">
                <a:solidFill>
                  <a:srgbClr val="21242C"/>
                </a:solidFill>
                <a:effectLst/>
                <a:latin typeface="inherit"/>
              </a:rPr>
              <a:t> conocidos como </a:t>
            </a:r>
            <a:r>
              <a:rPr lang="es-ES" sz="2400" b="1" i="0" dirty="0">
                <a:solidFill>
                  <a:srgbClr val="0070C0"/>
                </a:solidFill>
                <a:effectLst/>
                <a:latin typeface="inherit"/>
              </a:rPr>
              <a:t>neurotransmisores</a:t>
            </a:r>
            <a:r>
              <a:rPr lang="es-ES" sz="2400" b="0" i="0" dirty="0">
                <a:solidFill>
                  <a:srgbClr val="21242C"/>
                </a:solidFill>
                <a:effectLst/>
                <a:latin typeface="inherit"/>
              </a:rPr>
              <a:t>. Los </a:t>
            </a:r>
            <a:r>
              <a:rPr lang="es-ES" sz="2400" b="0" i="0" dirty="0">
                <a:solidFill>
                  <a:srgbClr val="0070C0"/>
                </a:solidFill>
                <a:effectLst/>
                <a:latin typeface="inherit"/>
              </a:rPr>
              <a:t>neurotransmisores</a:t>
            </a:r>
            <a:r>
              <a:rPr lang="es-ES" sz="2400" b="0" i="0" dirty="0">
                <a:solidFill>
                  <a:srgbClr val="21242C"/>
                </a:solidFill>
                <a:effectLst/>
                <a:latin typeface="inherit"/>
              </a:rPr>
              <a:t> llevan información de la neurona presináptica o emisora, a la célula postsináptica o receptora</a:t>
            </a:r>
            <a:r>
              <a:rPr lang="es-ES" b="0" i="0" dirty="0">
                <a:solidFill>
                  <a:srgbClr val="21242C"/>
                </a:solidFill>
                <a:effectLst/>
                <a:latin typeface="inherit"/>
              </a:rPr>
              <a:t>.</a:t>
            </a:r>
          </a:p>
        </p:txBody>
      </p:sp>
      <p:pic>
        <p:nvPicPr>
          <p:cNvPr id="2050" name="Picture 2" descr="https://cdn.kastatic.org/ka-perseus-images/c080ba4f315c752b895f19a5f40a4623146ea360.png">
            <a:extLst>
              <a:ext uri="{FF2B5EF4-FFF2-40B4-BE49-F238E27FC236}">
                <a16:creationId xmlns:a16="http://schemas.microsoft.com/office/drawing/2014/main" id="{781B3C6E-CD47-4B9F-8551-0855F7D20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3037"/>
            <a:ext cx="12192000" cy="414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24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48DA0F-4715-43FB-BE90-13111B6BBD11}"/>
              </a:ext>
            </a:extLst>
          </p:cNvPr>
          <p:cNvSpPr/>
          <p:nvPr/>
        </p:nvSpPr>
        <p:spPr>
          <a:xfrm>
            <a:off x="382172" y="186099"/>
            <a:ext cx="11427656" cy="1785104"/>
          </a:xfrm>
          <a:prstGeom prst="rect">
            <a:avLst/>
          </a:prstGeom>
        </p:spPr>
        <p:txBody>
          <a:bodyPr wrap="square">
            <a:spAutoFit/>
          </a:bodyPr>
          <a:lstStyle/>
          <a:p>
            <a:pPr algn="just" fontAlgn="base"/>
            <a:endParaRPr lang="es-ES" sz="1000" b="0" i="0" dirty="0">
              <a:solidFill>
                <a:srgbClr val="21242C"/>
              </a:solidFill>
              <a:effectLst/>
              <a:latin typeface="inherit"/>
            </a:endParaRPr>
          </a:p>
          <a:p>
            <a:pPr marL="342900" indent="-342900" algn="just" fontAlgn="base">
              <a:buFont typeface="Arial" panose="020B0604020202020204" pitchFamily="34" charset="0"/>
              <a:buChar char="•"/>
            </a:pPr>
            <a:r>
              <a:rPr lang="es-ES" sz="2400" b="0" i="0" dirty="0">
                <a:solidFill>
                  <a:srgbClr val="21242C"/>
                </a:solidFill>
                <a:effectLst/>
                <a:latin typeface="inherit"/>
              </a:rPr>
              <a:t>Dentro de la terminal axónica de una célula emisora hay muchas</a:t>
            </a:r>
            <a:r>
              <a:rPr lang="es-ES" sz="2400" b="0" i="0" dirty="0">
                <a:solidFill>
                  <a:srgbClr val="7030A0"/>
                </a:solidFill>
                <a:effectLst/>
                <a:latin typeface="inherit"/>
              </a:rPr>
              <a:t> </a:t>
            </a:r>
            <a:r>
              <a:rPr lang="es-ES" sz="2400" b="1" i="0" dirty="0">
                <a:solidFill>
                  <a:srgbClr val="7030A0"/>
                </a:solidFill>
                <a:effectLst/>
                <a:latin typeface="inherit"/>
              </a:rPr>
              <a:t>vesículas sinápticas</a:t>
            </a:r>
            <a:r>
              <a:rPr lang="es-ES" sz="2400" b="0" i="0" dirty="0">
                <a:solidFill>
                  <a:srgbClr val="21242C"/>
                </a:solidFill>
                <a:effectLst/>
                <a:latin typeface="inherit"/>
              </a:rPr>
              <a:t>. Estas son </a:t>
            </a:r>
            <a:r>
              <a:rPr lang="es-ES" sz="2400" b="0" i="0" dirty="0">
                <a:solidFill>
                  <a:srgbClr val="7030A0"/>
                </a:solidFill>
                <a:effectLst/>
                <a:latin typeface="inherit"/>
              </a:rPr>
              <a:t>esferas membranosas </a:t>
            </a:r>
            <a:r>
              <a:rPr lang="es-ES" sz="2400" b="0" i="0" dirty="0">
                <a:solidFill>
                  <a:srgbClr val="21242C"/>
                </a:solidFill>
                <a:effectLst/>
                <a:latin typeface="inherit"/>
              </a:rPr>
              <a:t>llenas de moléculas de </a:t>
            </a:r>
            <a:r>
              <a:rPr lang="es-ES" sz="2400" b="1" i="0" dirty="0">
                <a:solidFill>
                  <a:srgbClr val="7030A0"/>
                </a:solidFill>
                <a:effectLst/>
                <a:latin typeface="inherit"/>
              </a:rPr>
              <a:t>neurotransmisor.</a:t>
            </a:r>
            <a:r>
              <a:rPr lang="es-ES" sz="2400" b="0" i="0" dirty="0">
                <a:solidFill>
                  <a:srgbClr val="21242C"/>
                </a:solidFill>
                <a:effectLst/>
                <a:latin typeface="inherit"/>
              </a:rPr>
              <a:t> </a:t>
            </a:r>
          </a:p>
          <a:p>
            <a:pPr marL="342900" indent="-342900" algn="just" fontAlgn="base">
              <a:buFont typeface="Arial" panose="020B0604020202020204" pitchFamily="34" charset="0"/>
              <a:buChar char="•"/>
            </a:pPr>
            <a:r>
              <a:rPr lang="es-ES" sz="2400" b="0" i="0" dirty="0">
                <a:solidFill>
                  <a:srgbClr val="21242C"/>
                </a:solidFill>
                <a:effectLst/>
                <a:latin typeface="inherit"/>
              </a:rPr>
              <a:t>Hay un </a:t>
            </a:r>
            <a:r>
              <a:rPr lang="es-ES" sz="2400" b="0" i="0" dirty="0">
                <a:solidFill>
                  <a:srgbClr val="FF0000"/>
                </a:solidFill>
                <a:effectLst/>
                <a:latin typeface="inherit"/>
              </a:rPr>
              <a:t>pequeño espacio </a:t>
            </a:r>
            <a:r>
              <a:rPr lang="es-ES" sz="2400" b="0" i="0" dirty="0">
                <a:solidFill>
                  <a:srgbClr val="21242C"/>
                </a:solidFill>
                <a:effectLst/>
                <a:latin typeface="inherit"/>
              </a:rPr>
              <a:t>entre la terminal axónica de la neurona presináptica y la membrana de la célula postsináptica, este espacio se llama</a:t>
            </a:r>
            <a:r>
              <a:rPr lang="es-ES" sz="2400" b="0" i="0" dirty="0">
                <a:solidFill>
                  <a:srgbClr val="7030A0"/>
                </a:solidFill>
                <a:effectLst/>
                <a:latin typeface="inherit"/>
              </a:rPr>
              <a:t> </a:t>
            </a:r>
            <a:r>
              <a:rPr lang="es-ES" sz="2800" b="1" i="0" dirty="0">
                <a:solidFill>
                  <a:schemeClr val="accent4">
                    <a:lumMod val="75000"/>
                  </a:schemeClr>
                </a:solidFill>
                <a:effectLst/>
                <a:latin typeface="inherit"/>
              </a:rPr>
              <a:t>espacio sináptico.</a:t>
            </a:r>
          </a:p>
        </p:txBody>
      </p:sp>
      <p:pic>
        <p:nvPicPr>
          <p:cNvPr id="3074" name="Picture 2" descr="Imagen que muestra la terminal axÃ³nica de la cÃ©lula presinÃ¡ptica que contiene vesÃ­culas sinÃ¡pticas con neurotransmisores. En la superficie exterior de la terminal axÃ³nica hay canales de calcio activados por voltaje. En el otro extremo del espacio sinÃ¡ptico hay una cÃ©lula postsinÃ¡ptica cuya superficie estÃ¡ cubierta de receptores (canales iÃ³nicos activados por ligando) para el neurotransmisor.">
            <a:extLst>
              <a:ext uri="{FF2B5EF4-FFF2-40B4-BE49-F238E27FC236}">
                <a16:creationId xmlns:a16="http://schemas.microsoft.com/office/drawing/2014/main" id="{20ED747D-3EE1-4ADB-AF78-93B442373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335" y="2309757"/>
            <a:ext cx="10352428" cy="454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29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D9466FE-B39D-45EA-8C02-8DCC8757AE8D}"/>
              </a:ext>
            </a:extLst>
          </p:cNvPr>
          <p:cNvSpPr/>
          <p:nvPr/>
        </p:nvSpPr>
        <p:spPr>
          <a:xfrm>
            <a:off x="262597" y="212498"/>
            <a:ext cx="11666805" cy="2000548"/>
          </a:xfrm>
          <a:prstGeom prst="rect">
            <a:avLst/>
          </a:prstGeom>
        </p:spPr>
        <p:txBody>
          <a:bodyPr wrap="square">
            <a:spAutoFit/>
          </a:bodyPr>
          <a:lstStyle/>
          <a:p>
            <a:pPr algn="just"/>
            <a:r>
              <a:rPr lang="es-ES" sz="2400" dirty="0"/>
              <a:t>Cuando un </a:t>
            </a:r>
            <a:r>
              <a:rPr lang="es-ES" sz="2800" dirty="0">
                <a:solidFill>
                  <a:srgbClr val="FF0000"/>
                </a:solidFill>
              </a:rPr>
              <a:t>potencial de acción</a:t>
            </a:r>
            <a:r>
              <a:rPr lang="es-ES" sz="2400" dirty="0"/>
              <a:t>, o impulso nervioso, llega a la terminal axónica, acciona </a:t>
            </a:r>
            <a:r>
              <a:rPr lang="es-ES" sz="2400" b="1" dirty="0">
                <a:solidFill>
                  <a:srgbClr val="7030A0"/>
                </a:solidFill>
              </a:rPr>
              <a:t>canales de calcio </a:t>
            </a:r>
            <a:r>
              <a:rPr lang="es-ES" sz="2400" dirty="0"/>
              <a:t>activados por voltaje en la membrana celular. Ca 2+ que está mucho más concentrado fuera de la neurona que dentro, entra a la célula. </a:t>
            </a:r>
          </a:p>
          <a:p>
            <a:pPr algn="just"/>
            <a:r>
              <a:rPr lang="es-ES" sz="2400" dirty="0"/>
              <a:t>El Ca  2+, permite que las </a:t>
            </a:r>
            <a:r>
              <a:rPr lang="es-ES" sz="2400" b="1" dirty="0">
                <a:solidFill>
                  <a:srgbClr val="00B050"/>
                </a:solidFill>
              </a:rPr>
              <a:t>vesículas sinápticas </a:t>
            </a:r>
            <a:r>
              <a:rPr lang="es-ES" sz="2400" dirty="0"/>
              <a:t>se fundan con la membrana de la terminal axónica, con lo que se liberan los </a:t>
            </a:r>
            <a:r>
              <a:rPr lang="es-ES" sz="2400" b="1" dirty="0">
                <a:solidFill>
                  <a:srgbClr val="0070C0"/>
                </a:solidFill>
              </a:rPr>
              <a:t>neurotransmisores en el espacio sináptico</a:t>
            </a:r>
            <a:r>
              <a:rPr lang="es-ES" sz="2400" dirty="0"/>
              <a:t>.</a:t>
            </a:r>
            <a:endParaRPr lang="es-MX" sz="2400" dirty="0"/>
          </a:p>
        </p:txBody>
      </p:sp>
      <p:pic>
        <p:nvPicPr>
          <p:cNvPr id="4098" name="Picture 2" descr="Imagen que muestra lo que sucede cuando el potencial de acciÃ³n llega a la terminal axÃ³nica, y se provoca un flujo de iones y la despolarizaciÃ³n de la cÃ©lula objetivo. Paso a paso:&#10;1. El potencial de acciÃ³n alcanza la terminal axÃ³nica y despolariza la membrana. &#10;2. Se abren los canales de calcio activados por voltaje y los iones de calcio entran. &#10;3. El ingreso de iones de calcio hace que las vesÃ­culas sinÃ¡pticas liberen el neurotransmisor. &#10;4. El neurotransmisor se une a los receptores en la cÃ©lula objetivo (lo que provoca en este caso, la entrada de iones positivos). ">
            <a:extLst>
              <a:ext uri="{FF2B5EF4-FFF2-40B4-BE49-F238E27FC236}">
                <a16:creationId xmlns:a16="http://schemas.microsoft.com/office/drawing/2014/main" id="{8B82F740-47E0-4316-A7BB-1F8E79976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83" y="2213046"/>
            <a:ext cx="9969305" cy="461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6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BC2CE45-C34C-4933-B6CE-0AB4AF05A3C8}"/>
              </a:ext>
            </a:extLst>
          </p:cNvPr>
          <p:cNvSpPr/>
          <p:nvPr/>
        </p:nvSpPr>
        <p:spPr>
          <a:xfrm>
            <a:off x="533399" y="182494"/>
            <a:ext cx="11125201" cy="3077766"/>
          </a:xfrm>
          <a:prstGeom prst="rect">
            <a:avLst/>
          </a:prstGeom>
        </p:spPr>
        <p:txBody>
          <a:bodyPr wrap="square">
            <a:spAutoFit/>
          </a:bodyPr>
          <a:lstStyle/>
          <a:p>
            <a:pPr algn="ctr" fontAlgn="base"/>
            <a:r>
              <a:rPr lang="es-ES" sz="3200" b="1" i="0" dirty="0">
                <a:solidFill>
                  <a:srgbClr val="0070C0"/>
                </a:solidFill>
                <a:effectLst/>
                <a:latin typeface="inherit"/>
              </a:rPr>
              <a:t>Terminación de la señal</a:t>
            </a:r>
          </a:p>
          <a:p>
            <a:pPr algn="just" fontAlgn="base"/>
            <a:r>
              <a:rPr lang="es-ES" b="0" i="0" dirty="0">
                <a:solidFill>
                  <a:srgbClr val="21242C"/>
                </a:solidFill>
                <a:effectLst/>
                <a:latin typeface="inherit"/>
              </a:rPr>
              <a:t>Una </a:t>
            </a:r>
            <a:r>
              <a:rPr lang="es-ES" sz="2400" b="0" i="0" dirty="0">
                <a:solidFill>
                  <a:srgbClr val="FF0000"/>
                </a:solidFill>
                <a:effectLst/>
                <a:latin typeface="inherit"/>
              </a:rPr>
              <a:t>sinapsis solo puede funcionar con eficacia si hay alguna manera de "apagar" la señal una vez que se envió</a:t>
            </a:r>
            <a:r>
              <a:rPr lang="es-ES" b="0" i="0" dirty="0">
                <a:solidFill>
                  <a:srgbClr val="21242C"/>
                </a:solidFill>
                <a:effectLst/>
                <a:latin typeface="inherit"/>
              </a:rPr>
              <a:t>. </a:t>
            </a:r>
          </a:p>
          <a:p>
            <a:pPr algn="just" fontAlgn="base"/>
            <a:r>
              <a:rPr lang="es-ES" b="1" i="0" dirty="0">
                <a:solidFill>
                  <a:srgbClr val="21242C"/>
                </a:solidFill>
                <a:effectLst/>
                <a:latin typeface="inherit"/>
              </a:rPr>
              <a:t>La terminación de la señal permite a la célula postsináptica regresar a su potencial de reposo normal, lista para recibir nuevas señales.</a:t>
            </a:r>
          </a:p>
          <a:p>
            <a:pPr algn="just" fontAlgn="base"/>
            <a:r>
              <a:rPr lang="es-ES" b="0" i="0" dirty="0">
                <a:solidFill>
                  <a:srgbClr val="21242C"/>
                </a:solidFill>
                <a:effectLst/>
                <a:latin typeface="inherit"/>
              </a:rPr>
              <a:t>Para poder terminar la señal, el espacio sináptico </a:t>
            </a:r>
            <a:r>
              <a:rPr lang="es-ES" sz="2400" b="1" i="0" dirty="0">
                <a:solidFill>
                  <a:srgbClr val="7030A0"/>
                </a:solidFill>
                <a:effectLst/>
                <a:latin typeface="inherit"/>
              </a:rPr>
              <a:t>debe limpiarse del neurotransmisor</a:t>
            </a:r>
            <a:r>
              <a:rPr lang="es-ES" b="0" i="0" dirty="0">
                <a:solidFill>
                  <a:srgbClr val="21242C"/>
                </a:solidFill>
                <a:effectLst/>
                <a:latin typeface="inherit"/>
              </a:rPr>
              <a:t>. Hay varias maneras diferentes de lograr esto. </a:t>
            </a:r>
          </a:p>
          <a:p>
            <a:pPr algn="just" fontAlgn="base"/>
            <a:r>
              <a:rPr lang="es-ES" b="0" i="0" dirty="0">
                <a:solidFill>
                  <a:srgbClr val="21242C"/>
                </a:solidFill>
                <a:effectLst/>
                <a:latin typeface="inherit"/>
              </a:rPr>
              <a:t>El </a:t>
            </a:r>
            <a:r>
              <a:rPr lang="es-ES" b="1" i="0" dirty="0">
                <a:solidFill>
                  <a:srgbClr val="00B050"/>
                </a:solidFill>
                <a:effectLst/>
                <a:latin typeface="inherit"/>
              </a:rPr>
              <a:t>neurotransmisor puede ser degradado por una enzima</a:t>
            </a:r>
            <a:r>
              <a:rPr lang="es-ES" b="0" i="0" dirty="0">
                <a:solidFill>
                  <a:srgbClr val="21242C"/>
                </a:solidFill>
                <a:effectLst/>
                <a:latin typeface="inherit"/>
              </a:rPr>
              <a:t>, </a:t>
            </a:r>
            <a:r>
              <a:rPr lang="es-ES" b="1" i="0" dirty="0">
                <a:solidFill>
                  <a:schemeClr val="accent4">
                    <a:lumMod val="50000"/>
                  </a:schemeClr>
                </a:solidFill>
                <a:effectLst/>
                <a:latin typeface="inherit"/>
              </a:rPr>
              <a:t>la neurona presináptica lo puede reabsorber</a:t>
            </a:r>
            <a:r>
              <a:rPr lang="es-ES" b="0" i="0" dirty="0">
                <a:solidFill>
                  <a:srgbClr val="21242C"/>
                </a:solidFill>
                <a:effectLst/>
                <a:latin typeface="inherit"/>
              </a:rPr>
              <a:t>, </a:t>
            </a:r>
            <a:r>
              <a:rPr lang="es-ES" b="1" i="0" dirty="0">
                <a:solidFill>
                  <a:srgbClr val="0070C0"/>
                </a:solidFill>
                <a:effectLst/>
                <a:latin typeface="inherit"/>
              </a:rPr>
              <a:t>o simplemente puede difundirse hacia otro lado</a:t>
            </a:r>
            <a:r>
              <a:rPr lang="es-ES" b="0" i="0" dirty="0">
                <a:solidFill>
                  <a:srgbClr val="21242C"/>
                </a:solidFill>
                <a:effectLst/>
                <a:latin typeface="inherit"/>
              </a:rPr>
              <a:t>. </a:t>
            </a:r>
          </a:p>
        </p:txBody>
      </p:sp>
      <p:pic>
        <p:nvPicPr>
          <p:cNvPr id="5122" name="Picture 2" descr="La recaptura por la neurona presinÃ¡ptica, la degradaciÃ³n enzimÃ¡tica y la difusiÃ³n, disminuyen los niveles de neurotransmisores, y finalizan la seÃ±al.">
            <a:extLst>
              <a:ext uri="{FF2B5EF4-FFF2-40B4-BE49-F238E27FC236}">
                <a16:creationId xmlns:a16="http://schemas.microsoft.com/office/drawing/2014/main" id="{D65428B5-DF52-40BA-BDA0-4883DAC42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24" y="3342658"/>
            <a:ext cx="5081440" cy="351534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D447AA88-F3F0-4304-A79A-A6E3D2D436A2}"/>
              </a:ext>
            </a:extLst>
          </p:cNvPr>
          <p:cNvSpPr/>
          <p:nvPr/>
        </p:nvSpPr>
        <p:spPr>
          <a:xfrm>
            <a:off x="5719176" y="3853834"/>
            <a:ext cx="6096000" cy="2492990"/>
          </a:xfrm>
          <a:prstGeom prst="rect">
            <a:avLst/>
          </a:prstGeom>
          <a:ln w="38100">
            <a:solidFill>
              <a:schemeClr val="accent6">
                <a:lumMod val="75000"/>
              </a:schemeClr>
            </a:solidFill>
          </a:ln>
        </p:spPr>
        <p:txBody>
          <a:bodyPr>
            <a:spAutoFit/>
          </a:bodyPr>
          <a:lstStyle/>
          <a:p>
            <a:pPr algn="just"/>
            <a:r>
              <a:rPr lang="es-ES" sz="2000" b="1" i="0" dirty="0">
                <a:solidFill>
                  <a:srgbClr val="0070C0"/>
                </a:solidFill>
                <a:effectLst/>
                <a:latin typeface="Lato"/>
              </a:rPr>
              <a:t>Cualquier cosa que interfiera con los procesos que terminan la señal sináptica puede tener importantes efectos fisiológicos.</a:t>
            </a:r>
            <a:r>
              <a:rPr lang="es-ES" sz="1600" b="0" i="0" dirty="0">
                <a:solidFill>
                  <a:srgbClr val="21242C"/>
                </a:solidFill>
                <a:effectLst/>
                <a:latin typeface="Lato"/>
              </a:rPr>
              <a:t> </a:t>
            </a:r>
          </a:p>
          <a:p>
            <a:pPr algn="just"/>
            <a:r>
              <a:rPr lang="es-ES" sz="1600" b="0" i="0" dirty="0">
                <a:solidFill>
                  <a:srgbClr val="21242C"/>
                </a:solidFill>
                <a:effectLst/>
                <a:latin typeface="Lato"/>
              </a:rPr>
              <a:t>Por ejemplo, </a:t>
            </a:r>
            <a:r>
              <a:rPr lang="es-ES" sz="1600" b="1" i="0" dirty="0">
                <a:solidFill>
                  <a:srgbClr val="00B050"/>
                </a:solidFill>
                <a:effectLst/>
                <a:latin typeface="Lato"/>
              </a:rPr>
              <a:t>algunos insecticidas matan a los insectos mediante la inhibición de una enzima que degrada el neurotransmisor acetilcolina</a:t>
            </a:r>
            <a:r>
              <a:rPr lang="es-ES" sz="1600" b="0" i="0" dirty="0">
                <a:solidFill>
                  <a:srgbClr val="21242C"/>
                </a:solidFill>
                <a:effectLst/>
                <a:latin typeface="Lato"/>
              </a:rPr>
              <a:t>. </a:t>
            </a:r>
          </a:p>
          <a:p>
            <a:pPr algn="just"/>
            <a:r>
              <a:rPr lang="es-ES" sz="1600" b="0" i="0" dirty="0">
                <a:solidFill>
                  <a:srgbClr val="21242C"/>
                </a:solidFill>
                <a:effectLst/>
                <a:latin typeface="Lato"/>
              </a:rPr>
              <a:t>En una nota más positiva, </a:t>
            </a:r>
            <a:r>
              <a:rPr lang="es-ES" sz="1600" b="0" i="0" dirty="0">
                <a:solidFill>
                  <a:srgbClr val="C00000"/>
                </a:solidFill>
                <a:effectLst/>
                <a:latin typeface="Lato"/>
              </a:rPr>
              <a:t>se utilizan fármacos que interfieren con la recaptación del neurotransmisor serotonina en el cerebro humano como antidepresivos</a:t>
            </a:r>
            <a:r>
              <a:rPr lang="es-ES" sz="1600" b="0" i="0" dirty="0">
                <a:solidFill>
                  <a:srgbClr val="21242C"/>
                </a:solidFill>
                <a:effectLst/>
                <a:latin typeface="Lato"/>
              </a:rPr>
              <a:t>, como el Prozac por ejemplo.</a:t>
            </a:r>
            <a:endParaRPr lang="es-MX" sz="1600" dirty="0"/>
          </a:p>
        </p:txBody>
      </p:sp>
    </p:spTree>
    <p:extLst>
      <p:ext uri="{BB962C8B-B14F-4D97-AF65-F5344CB8AC3E}">
        <p14:creationId xmlns:p14="http://schemas.microsoft.com/office/powerpoint/2010/main" val="334301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1356</Words>
  <Application>Microsoft Office PowerPoint</Application>
  <PresentationFormat>Panorámica</PresentationFormat>
  <Paragraphs>94</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inherit</vt:lpstr>
      <vt:lpstr>Lato</vt:lpstr>
      <vt:lpstr>Open Sans</vt:lpstr>
      <vt:lpstr>Wingdings</vt:lpstr>
      <vt:lpstr>Tema de Office</vt:lpstr>
      <vt:lpstr>Procesamiento de la información en el sistema nervioso.  Materia: Psicofisiología Licenciatura: Psicología Prof. Verónica Espinoza</vt:lpstr>
      <vt:lpstr>Sinapsis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Procesamiento de la información en el sistema nervioso. CLASE 5</dc:title>
  <dc:creator>Windows</dc:creator>
  <cp:lastModifiedBy>Windows</cp:lastModifiedBy>
  <cp:revision>20</cp:revision>
  <dcterms:created xsi:type="dcterms:W3CDTF">2019-03-24T19:14:20Z</dcterms:created>
  <dcterms:modified xsi:type="dcterms:W3CDTF">2020-02-06T05:32:57Z</dcterms:modified>
</cp:coreProperties>
</file>