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</p:sldIdLst>
  <p:sldSz cx="10693400" cy="7562850"/>
  <p:notesSz cx="10693400" cy="7562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9575" y="1039668"/>
            <a:ext cx="774299" cy="14956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79368" y="603693"/>
            <a:ext cx="6334663" cy="7423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7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85191" y="1778097"/>
            <a:ext cx="8677275" cy="3141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9479348" y="6994458"/>
            <a:ext cx="259715" cy="2146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50" b="0" i="0">
                <a:solidFill>
                  <a:srgbClr val="888888"/>
                </a:solidFill>
                <a:latin typeface="Trebuchet MS"/>
                <a:cs typeface="Trebuchet MS"/>
              </a:defRPr>
            </a:lvl1pPr>
          </a:lstStyle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Relationship Id="rId3" Type="http://schemas.openxmlformats.org/officeDocument/2006/relationships/image" Target="../media/image3.jpg"/><Relationship Id="rId4" Type="http://schemas.openxmlformats.org/officeDocument/2006/relationships/image" Target="../media/image4.jpg"/><Relationship Id="rId5" Type="http://schemas.openxmlformats.org/officeDocument/2006/relationships/image" Target="../media/image1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Relationship Id="rId3" Type="http://schemas.openxmlformats.org/officeDocument/2006/relationships/image" Target="../media/image11.jp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jp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jpg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jpg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jpg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jpg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7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8.jpg"/><Relationship Id="rId3" Type="http://schemas.openxmlformats.org/officeDocument/2006/relationships/image" Target="../media/image19.jpg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0.jpg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Relationship Id="rId3" Type="http://schemas.openxmlformats.org/officeDocument/2006/relationships/image" Target="../media/image8.jpg"/><Relationship Id="rId4" Type="http://schemas.openxmlformats.org/officeDocument/2006/relationships/image" Target="../media/image9.jp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jpg"/></Relationships>
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descr="" id="2" name="object 2"/>
          <p:cNvSpPr/>
          <p:nvPr/>
        </p:nvSpPr>
        <p:spPr>
          <a:xfrm>
            <a:off x="780768" y="602823"/>
            <a:ext cx="1791335" cy="977265"/>
          </a:xfrm>
          <a:custGeom>
            <a:avLst/>
            <a:gdLst/>
            <a:ahLst/>
            <a:cxnLst/>
            <a:rect b="b" l="l" r="r" t="t"/>
            <a:pathLst>
              <a:path h="977265" w="1791335">
                <a:moveTo>
                  <a:pt x="0" y="0"/>
                </a:moveTo>
                <a:lnTo>
                  <a:pt x="1791265" y="0"/>
                </a:lnTo>
                <a:lnTo>
                  <a:pt x="1791265" y="977053"/>
                </a:lnTo>
                <a:lnTo>
                  <a:pt x="0" y="97705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bIns="0" lIns="0" rIns="0" rtlCol="0" tIns="0" wrap="square">
            <a:normAutofit/>
          </a:bodyPr>
          <a:lstStyle/>
          <a:p/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545763" y="5488962"/>
            <a:ext cx="5577840" cy="546735"/>
          </a:xfrm>
          <a:prstGeom prst="rect"/>
        </p:spPr>
        <p:txBody>
          <a:bodyPr bIns="0" lIns="0" rIns="0" rtlCol="0" tIns="15240" vert="horz" wrap="square">
            <a:normAutofit fontScale="56511"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3400">
                <a:solidFill>
                  <a:srgbClr val="888888"/>
                </a:solidFill>
                <a:latin typeface="Trebuchet MS"/>
                <a:cs typeface="Trebuchet MS"/>
              </a:rPr>
              <a:t>Servicio de Automóviles de Nueva Generación</a:t>
            </a:r>
            <a:endParaRPr sz="3400">
              <a:latin typeface="Trebuchet MS"/>
              <a:cs typeface="Trebuchet MS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295611"/>
            <a:ext cx="651369" cy="1135198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8271513" y="3398283"/>
            <a:ext cx="651369" cy="1234887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3270358" y="3110383"/>
            <a:ext cx="4139986" cy="1514938"/>
          </a:xfrm>
          <a:prstGeom prst="rect">
            <a:avLst/>
          </a:prstGeom>
        </p:spPr>
      </p:pic>
      <p:pic>
        <p:nvPicPr>
          <p:cNvPr descr="" id="7" name="object 7"/>
          <p:cNvPicPr/>
          <p:nvPr/>
        </p:nvPicPr>
        <p:blipFill>
          <a:blip cstate="print" r:embed="rId5"/>
          <a:stretch>
            <a:fillRect/>
          </a:stretch>
        </p:blipFill>
        <p:spPr>
          <a:xfrm>
            <a:off x="4478245" y="1613369"/>
            <a:ext cx="1626028" cy="309804"/>
          </a:xfrm>
          <a:prstGeom prst="rect">
            <a:avLst/>
          </a:prstGeom>
        </p:spPr>
      </p:pic>
      <p:sp>
        <p:nvSpPr>
          <p:cNvPr descr="" id="8" name="object 8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7500"/>
          </a:bodyPr>
          <a:lstStyle/>
          <a:p>
            <a:pPr marL="1681480">
              <a:lnSpc>
                <a:spcPct val="100000"/>
              </a:lnSpc>
              <a:spcBef>
                <a:spcPts val="100"/>
              </a:spcBef>
            </a:pPr>
            <a:r>
              <a:rPr lang="es-ES"/>
              <a:t>Casos de uso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275195" cy="364871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47812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Viajes a/from restaurantes, bares y espectáculos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Transporte local rápido donde el estacionamiento no es fácil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Recogida y entrega en aeropuertos (programada con antelación)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Trabajar mientras se comunica (wifi en coches)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Viaje compartido de 3 personas a un campus de South-Bay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Dejar a los niños en la escuela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Transporte para personas mayores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45000"/>
          </a:bodyPr>
          <a:lstStyle/>
          <a:p>
            <a:pPr marL="1369695">
              <a:lnSpc>
                <a:spcPct val="100000"/>
              </a:lnSpc>
              <a:spcBef>
                <a:spcPts val="100"/>
              </a:spcBef>
            </a:pPr>
            <a:r>
              <a:rPr lang="es-ES"/>
              <a:t>Beneficios para el usuario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512175" cy="360807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5499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taxis no garantizan la recogida, pueden tardar 45 minutos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taxis no son tan seguros ni limpios como los limusinos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servicios de automóviles requieren un aviso de 1-3 horas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servicios de automóviles promedian más de $60 + impuestos</a:t>
            </a:r>
            <a:endParaRPr sz="2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860"/>
              </a:spcBef>
              <a:buFont typeface="Arial MT"/>
              <a:buChar char="•"/>
            </a:pPr>
            <a:endParaRPr sz="2750">
              <a:latin typeface="Arial MT"/>
              <a:cs typeface="Arial MT"/>
            </a:endParaRPr>
          </a:p>
          <a:p>
            <a:pPr indent="-366395" marL="379095" marR="5080">
              <a:lnSpc>
                <a:spcPct val="100400"/>
              </a:lnSpc>
              <a:buChar char="•"/>
              <a:tabLst>
                <a:tab algn="l" pos="379095"/>
              </a:tabLst>
            </a:pPr>
            <a:r>
              <a:rPr lang="es-ES" sz="2750">
                <a:latin typeface="Arial MT"/>
                <a:cs typeface="Arial MT"/>
              </a:rPr>
              <a:t>UberCab sería más rápido y económico que un limosina, pero más agradable y seguro que un taxicab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9200"/>
          </a:bodyPr>
          <a:lstStyle/>
          <a:p>
            <a:pPr marL="93980">
              <a:lnSpc>
                <a:spcPct val="100000"/>
              </a:lnSpc>
              <a:spcBef>
                <a:spcPts val="100"/>
              </a:spcBef>
            </a:pPr>
            <a:r>
              <a:rPr lang="es-ES"/>
              <a:t>Beneficios ambientales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8895"/>
            <a:ext cx="8167370" cy="4434205"/>
          </a:xfrm>
          <a:prstGeom prst="rect">
            <a:avLst/>
          </a:prstGeom>
        </p:spPr>
        <p:txBody>
          <a:bodyPr bIns="0" lIns="0" rIns="0" rtlCol="0" tIns="78740" vert="horz" wrap="square">
            <a:normAutofit fontScale="64476"/>
          </a:bodyPr>
          <a:lstStyle/>
          <a:p>
            <a:pPr indent="-365760" marL="378460">
              <a:lnSpc>
                <a:spcPct val="100000"/>
              </a:lnSpc>
              <a:spcBef>
                <a:spcPts val="62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Mejor utilización de los recursos vehiculares</a:t>
            </a:r>
            <a:endParaRPr sz="310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47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En NYC, el 35% del tiempo se pasa buscando pasajeros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5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En ciudades menos densas, puede superar la mitad de “tiempo muerto”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A medida que aumenta el tamaño del enjambre, la eficiencia mejorará</a:t>
            </a:r>
            <a:endParaRPr sz="26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Vehículos híbridos (2x la eficiencia de un taxi)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Mercedes S400 BlueHybrid, Lexus GS-450h</a:t>
            </a:r>
            <a:endParaRPr sz="26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60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Reducción de la huella de carbono, mejor uso del tiempo en el auto</a:t>
            </a:r>
            <a:endParaRPr sz="2650">
              <a:latin typeface="Arial MT"/>
              <a:cs typeface="Arial MT"/>
            </a:endParaRPr>
          </a:p>
          <a:p>
            <a:pPr indent="-366395" marL="378460">
              <a:lnSpc>
                <a:spcPct val="100000"/>
              </a:lnSpc>
              <a:spcBef>
                <a:spcPts val="785"/>
              </a:spcBef>
              <a:buChar char="•"/>
              <a:tabLst>
                <a:tab algn="l" pos="378460"/>
                <a:tab algn="l" pos="501015"/>
              </a:tabLst>
            </a:pPr>
            <a:r>
              <a:rPr lang="es-ES" sz="2750">
                <a:latin typeface="Arial MT"/>
                <a:cs typeface="Arial MT"/>
              </a:rPr>
              <a:t>Incentivos para compartir viajes/autostop – tarifas más bajas</a:t>
            </a:r>
            <a:endParaRPr sz="2750">
              <a:latin typeface="Arial MT"/>
              <a:cs typeface="Arial MT"/>
            </a:endParaRPr>
          </a:p>
          <a:p>
            <a:pPr indent="-297815" lvl="1" marL="798830">
              <a:lnSpc>
                <a:spcPct val="100000"/>
              </a:lnSpc>
              <a:spcBef>
                <a:spcPts val="535"/>
              </a:spcBef>
              <a:buChar char="–"/>
              <a:tabLst>
                <a:tab algn="l" pos="798830"/>
              </a:tabLst>
            </a:pPr>
            <a:r>
              <a:rPr lang="es-ES" sz="2650">
                <a:latin typeface="Arial MT"/>
                <a:cs typeface="Arial MT"/>
              </a:rPr>
              <a:t>Viaje al SFO, o del Ballpark a Marina después de un partido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3125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es-ES"/>
              <a:t>Flota de UberCab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5371054" y="4399416"/>
            <a:ext cx="2706914" cy="988561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2542721" y="4461709"/>
            <a:ext cx="2390524" cy="917821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57150" vert="horz" wrap="square">
            <a:normAutofit fontScale="78461"/>
          </a:bodyPr>
          <a:lstStyle/>
          <a:p>
            <a:pPr indent="-352425" marL="365125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65125"/>
              </a:tabLst>
            </a:pPr>
            <a:r>
              <a:rPr lang="es-ES" sz="3350"/>
              <a:t>Premium – S550 para clientes beta de SF</a:t>
            </a:r>
            <a:endParaRPr sz="3350"/>
          </a:p>
          <a:p>
            <a:pPr indent="-352425" lvl="1" marL="853440">
              <a:lnSpc>
                <a:spcPct val="100000"/>
              </a:lnSpc>
              <a:spcBef>
                <a:spcPts val="365"/>
              </a:spcBef>
              <a:buChar char="•"/>
              <a:tabLst>
                <a:tab algn="l" pos="853440"/>
              </a:tabLst>
            </a:pPr>
            <a:r>
              <a:rPr lang="es-ES" sz="3350">
                <a:latin typeface="Arial MT"/>
                <a:cs typeface="Arial MT"/>
              </a:rPr>
              <a:t>30 mpg con S400 BlueHybrid (en 2010)</a:t>
            </a:r>
            <a:endParaRPr sz="33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spcBef>
                <a:spcPts val="360"/>
              </a:spcBef>
              <a:buChar char="•"/>
              <a:tabLst>
                <a:tab algn="l" pos="365125"/>
              </a:tabLst>
            </a:pPr>
            <a:r>
              <a:rPr lang="es-ES" sz="3350"/>
              <a:t>Estándar – Lexus GS450h o e320 – 23 mpg</a:t>
            </a:r>
            <a:endParaRPr sz="3350"/>
          </a:p>
        </p:txBody>
      </p:sp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6" name="object 6"/>
          <p:cNvSpPr txBox="1"/>
          <p:nvPr/>
        </p:nvSpPr>
        <p:spPr>
          <a:xfrm>
            <a:off x="985191" y="5547586"/>
            <a:ext cx="8359775" cy="541655"/>
          </a:xfrm>
          <a:prstGeom prst="rect">
            <a:avLst/>
          </a:prstGeom>
        </p:spPr>
        <p:txBody>
          <a:bodyPr bIns="0" lIns="0" rIns="0" rtlCol="0" tIns="17145" vert="horz" wrap="square">
            <a:normAutofit fontScale="58571"/>
          </a:bodyPr>
          <a:lstStyle/>
          <a:p>
            <a:pPr indent="-352425" marL="365125">
              <a:lnSpc>
                <a:spcPct val="100000"/>
              </a:lnSpc>
              <a:spcBef>
                <a:spcPts val="135"/>
              </a:spcBef>
              <a:buChar char="•"/>
              <a:tabLst>
                <a:tab algn="l" pos="365125"/>
              </a:tabLst>
            </a:pPr>
            <a:r>
              <a:rPr lang="es-ES" sz="3350">
                <a:latin typeface="Arial MT"/>
                <a:cs typeface="Arial MT"/>
              </a:rPr>
              <a:t>Las flotas de taxis/autos urbanos existentes obtienen 14-16 mpg</a:t>
            </a:r>
            <a:endParaRPr sz="33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4999"/>
          </a:bodyPr>
          <a:lstStyle/>
          <a:p>
            <a:pPr marL="690880">
              <a:lnSpc>
                <a:spcPct val="100000"/>
              </a:lnSpc>
              <a:spcBef>
                <a:spcPts val="100"/>
              </a:spcBef>
            </a:pPr>
            <a:r>
              <a:rPr lang="es-ES"/>
              <a:t>Área de servicio inicial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2638352"/>
            <a:ext cx="3745372" cy="3677521"/>
          </a:xfrm>
          <a:prstGeom prst="rect">
            <a:avLst/>
          </a:prstGeom>
        </p:spPr>
      </p:pic>
      <p:sp>
        <p:nvSpPr>
          <p:cNvPr descr="" id="4" name="object 4"/>
          <p:cNvSpPr txBox="1"/>
          <p:nvPr/>
        </p:nvSpPr>
        <p:spPr>
          <a:xfrm>
            <a:off x="985191" y="1838581"/>
            <a:ext cx="6844665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69622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Comenzando en el centro de SF, Manhattan poco después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654175">
              <a:lnSpc>
                <a:spcPct val="100000"/>
              </a:lnSpc>
              <a:spcBef>
                <a:spcPts val="100"/>
              </a:spcBef>
            </a:pPr>
            <a:r>
              <a:rPr lang="es-ES"/>
              <a:t>Tecnología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97418"/>
            <a:ext cx="7296150" cy="1353185"/>
          </a:xfrm>
          <a:prstGeom prst="rect">
            <a:avLst/>
          </a:prstGeom>
        </p:spPr>
        <p:txBody>
          <a:bodyPr bIns="0" lIns="0" rIns="0" rtlCol="0" tIns="57150" vert="horz" wrap="square">
            <a:normAutofit fontScale="68726"/>
          </a:bodyPr>
          <a:lstStyle/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Teléfonos móviles + programación inteligente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2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Aplicaciones para iPhone, Blackberry, Symbian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36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Investigación de operaciones para optimización de rutas</a:t>
            </a:r>
            <a:endParaRPr sz="25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098140"/>
            <a:ext cx="6353810" cy="1002665"/>
          </a:xfrm>
          <a:prstGeom prst="rect">
            <a:avLst/>
          </a:prstGeom>
        </p:spPr>
        <p:txBody>
          <a:bodyPr bIns="0" lIns="0" rIns="0" rtlCol="0" tIns="81280" vert="horz" wrap="square">
            <a:normAutofit fontScale="66315"/>
          </a:bodyPr>
          <a:lstStyle/>
          <a:p>
            <a:pPr indent="-365760" marL="378460">
              <a:lnSpc>
                <a:spcPct val="100000"/>
              </a:lnSpc>
              <a:spcBef>
                <a:spcPts val="64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Seguimiento de pagos/utilización/reputación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Diseño de sistema pendiente de patente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976967" y="3619950"/>
            <a:ext cx="4266468" cy="1352973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7500"/>
          </a:bodyPr>
          <a:lstStyle/>
          <a:p>
            <a:pPr marL="392430">
              <a:lnSpc>
                <a:spcPct val="100000"/>
              </a:lnSpc>
              <a:spcBef>
                <a:spcPts val="100"/>
              </a:spcBef>
            </a:pPr>
            <a:r>
              <a:rPr lang="es-ES"/>
              <a:t>Predicción de la demanda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8515350" cy="138366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6291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coches flotan en posiciones estadísticamente optimizadas</a:t>
            </a:r>
            <a:endParaRPr sz="2750">
              <a:latin typeface="Arial MT"/>
              <a:cs typeface="Arial MT"/>
            </a:endParaRPr>
          </a:p>
          <a:p>
            <a:pPr indent="-434340" marL="935355" marR="5080">
              <a:lnSpc>
                <a:spcPts val="2990"/>
              </a:lnSpc>
              <a:spcBef>
                <a:spcPts val="795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minimizar el tiempo de recogida esperado dadas la hora de la semana y las condiciones meteorológicas/de tráfico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141981" y="3561124"/>
            <a:ext cx="3989636" cy="2985442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19835">
              <a:lnSpc>
                <a:spcPct val="100000"/>
              </a:lnSpc>
              <a:spcBef>
                <a:spcPts val="100"/>
              </a:spcBef>
            </a:pPr>
            <a:r>
              <a:rPr lang="es-ES"/>
              <a:t>Mercado General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09840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46800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4.200 millones de dólares anuales y en crecimiento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Los 4 principales actores combinados solo representan el 22% de los ingresos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854337" y="3583953"/>
            <a:ext cx="6546194" cy="266533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42210" y="603693"/>
            <a:ext cx="5998845" cy="742315"/>
          </a:xfrm>
          <a:prstGeom prst="rect"/>
        </p:spPr>
        <p:txBody>
          <a:bodyPr bIns="0" lIns="0" rIns="0" rtlCol="0" tIns="12700" vert="horz" wrap="square">
            <a:normAutofit fontScale="7875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4160520"/>
              </a:tabLst>
            </a:pPr>
            <a:r>
              <a:rPr lang="es-ES"/>
              <a:t>Composición del mercado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38581"/>
            <a:ext cx="600075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73845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Enfoque en servicio urbano bajo demanda</a:t>
            </a:r>
            <a:endParaRPr sz="27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719655"/>
            <a:ext cx="2353310" cy="448945"/>
          </a:xfrm>
          <a:prstGeom prst="rect">
            <a:avLst/>
          </a:prstGeom>
        </p:spPr>
        <p:txBody>
          <a:bodyPr bIns="0" lIns="0" rIns="0" rtlCol="0" tIns="15875" vert="horz" wrap="square">
            <a:normAutofit fontScale="65999"/>
          </a:bodyPr>
          <a:lstStyle/>
          <a:p>
            <a:pPr indent="-365760" marL="378460">
              <a:lnSpc>
                <a:spcPct val="100000"/>
              </a:lnSpc>
              <a:spcBef>
                <a:spcPts val="12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Mercado de 2007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906691" y="2570500"/>
            <a:ext cx="6813142" cy="2890451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1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672089" y="603693"/>
            <a:ext cx="3343910" cy="742315"/>
          </a:xfrm>
          <a:prstGeom prst="rect"/>
        </p:spPr>
        <p:txBody>
          <a:bodyPr bIns="0" lIns="0" rIns="0" rtlCol="0" tIns="12700" vert="horz" wrap="square">
            <a:normAutofit fontScale="68823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algn="l" pos="1837689"/>
              </a:tabLst>
            </a:pPr>
            <a:r>
              <a:rPr lang="es-ES"/>
              <a:t>Ciudades objetivo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28534" cy="15538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9374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Enfoque inicial en SF/NYC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Expandirse a LA, Chicago, Houston, PA, Dallas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40"/>
              </a:spcBef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– Esto cubre el 50% del mercado total de EE. UU.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550016" y="3747500"/>
            <a:ext cx="5240165" cy="2903829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7142"/>
          </a:bodyPr>
          <a:lstStyle/>
          <a:p>
            <a:pPr marL="1396365">
              <a:lnSpc>
                <a:spcPct val="100000"/>
              </a:lnSpc>
              <a:spcBef>
                <a:spcPts val="100"/>
              </a:spcBef>
            </a:pPr>
            <a:r>
              <a:rPr lang="es-ES"/>
              <a:t>Taxis en 2008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938134" cy="2944495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6499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mayoría utiliza tecnología envejecida e ineficiente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Despacho por radio, sin comunicación de dos vías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El auto más común, Ford Crown Victoria = 14mpg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llamada se realiza a mano o por teléfono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No hay coordinación GPS entre cliente/conductor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7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Tiempo muerto o “búsqueda de tarifa” significativo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86244" y="5067416"/>
            <a:ext cx="3989636" cy="1736984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3636"/>
          </a:bodyPr>
          <a:lstStyle/>
          <a:p>
            <a:pPr marL="554990">
              <a:lnSpc>
                <a:spcPct val="100000"/>
              </a:lnSpc>
              <a:spcBef>
                <a:spcPts val="100"/>
              </a:spcBef>
            </a:pPr>
            <a:r>
              <a:rPr lang="es-ES"/>
              <a:t>Resultados potenciales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53316"/>
            <a:ext cx="7890509" cy="3948429"/>
          </a:xfrm>
          <a:prstGeom prst="rect">
            <a:avLst/>
          </a:prstGeom>
        </p:spPr>
        <p:txBody>
          <a:bodyPr bIns="0" lIns="0" rIns="0" rtlCol="0" tIns="101600" vert="horz" wrap="square">
            <a:normAutofit fontScale="49999"/>
          </a:bodyPr>
          <a:lstStyle/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Mejor escenario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Se convierte en líder del mercado, $1B+ en ingresos anuales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Escenario de éxito realista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Obtiene el 5% de las 5 principales ciudades de EE. UU.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Genera una ganancia anual de 20-30M+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Escenario peor caso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Permanecen como un servicio de 10 autos y 100 clientes en SF</a:t>
            </a:r>
            <a:endParaRPr sz="25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8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Ahorra tiempo para ejecutivos con base en San Francisco</a:t>
            </a:r>
            <a:endParaRPr sz="25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/>
              <a:t>SmartPhones, Ago2008</a:t>
            </a:r>
          </a:p>
        </p:txBody>
      </p:sp>
      <p:pic>
        <p:nvPicPr>
          <p:cNvPr descr="" id="3" name="object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304823" y="4388906"/>
            <a:ext cx="4328891" cy="2334073"/>
          </a:xfrm>
          <a:prstGeom prst="rect">
            <a:avLst/>
          </a:prstGeom>
        </p:spPr>
      </p:pic>
      <p:pic>
        <p:nvPicPr>
          <p:cNvPr descr="" id="4" name="object 4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3793350" y="1634158"/>
            <a:ext cx="3351837" cy="2510485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05765">
              <a:lnSpc>
                <a:spcPct val="100000"/>
              </a:lnSpc>
              <a:spcBef>
                <a:spcPts val="100"/>
              </a:spcBef>
            </a:pPr>
            <a:r>
              <a:rPr lang="es-ES"/>
              <a:t>Optimizaciones futuras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8340725" cy="318770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912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Autos más económicos al comprar usados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Vehículos híbridos menos costosos (prius)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Tecnología GPS más precisa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Tarifas con descuento para reservas de varias horas de lunes a martes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Pago premium por servicio bajo demanda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“llegar ahora” cuesta más que “mañana a las 5pm”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4999"/>
          </a:bodyPr>
          <a:lstStyle/>
          <a:p>
            <a:pPr marL="1029969">
              <a:lnSpc>
                <a:spcPct val="100000"/>
              </a:lnSpc>
              <a:spcBef>
                <a:spcPts val="100"/>
              </a:spcBef>
            </a:pPr>
            <a:r>
              <a:rPr lang="es-ES"/>
              <a:t>Ideas de marketing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>
            <a:spLocks noGrp="1"/>
          </p:cNvSpPr>
          <p:nvPr>
            <p:ph idx="1" type="body"/>
          </p:nvPr>
        </p:nvSpPr>
        <p:spPr>
          <a:prstGeom prst="rect"/>
        </p:spPr>
        <p:txBody>
          <a:bodyPr bIns="0" lIns="0" rIns="0" rtlCol="0" tIns="76835" vert="horz" wrap="square">
            <a:normAutofit fontScale="68643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es-ES"/>
              <a:t>YellowCab es la única marca reconocible</a:t>
            </a:r>
          </a:p>
          <a:p>
            <a:pPr marL="501015">
              <a:lnSpc>
                <a:spcPct val="100000"/>
              </a:lnSpc>
              <a:spcBef>
                <a:spcPts val="509"/>
              </a:spcBef>
              <a:tabLst>
                <a:tab algn="l" pos="935355"/>
              </a:tabLst>
            </a:pPr>
            <a:r>
              <a:rPr lang="es-ES" sz="3000"/>
              <a:t>– Convertirse en el servicio de taxi ‘premium’ omnipresente</a:t>
            </a:r>
            <a:endParaRPr sz="3000"/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es-ES"/>
              <a:t>Solo por invitación, referido por un miembro existente</a:t>
            </a:r>
          </a:p>
          <a:p>
            <a:pPr indent="-365760" marL="378460">
              <a:lnSpc>
                <a:spcPct val="100000"/>
              </a:lnSpc>
              <a:spcBef>
                <a:spcPts val="765"/>
              </a:spcBef>
              <a:buChar char="•"/>
              <a:tabLst>
                <a:tab algn="l" pos="378460"/>
              </a:tabLst>
            </a:pPr>
            <a:r>
              <a:rPr lang="es-ES"/>
              <a:t>Posible eslogan: El taxi de un clic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/>
              <a:t>El NetJets de Limos</a:t>
            </a: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/>
              <a:t>Cabs2.0</a:t>
            </a:r>
          </a:p>
        </p:txBody>
      </p:sp>
    </p:spTree>
  </p:cSld>
  <p:clrMapOvr>
    <a:masterClrMapping/>
  </p:clrMapOvr>
</p:sld>
</file>

<file path=ppt/slides/slide2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3870"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/>
              <a:t>Servicio basado en la ubicación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5010"/>
            <a:ext cx="8508365" cy="880744"/>
          </a:xfrm>
          <a:prstGeom prst="rect">
            <a:avLst/>
          </a:prstGeom>
        </p:spPr>
        <p:txBody>
          <a:bodyPr bIns="0" lIns="0" rIns="0" rtlCol="0" tIns="12065" vert="horz" wrap="square">
            <a:normAutofit fontScale="81345"/>
          </a:bodyPr>
          <a:lstStyle/>
          <a:p>
            <a:pPr indent="-365760" marL="378460">
              <a:lnSpc>
                <a:spcPts val="3635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Extender la infraestructura a otras aplicaciones LBS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ts val="3095"/>
              </a:lnSpc>
            </a:pPr>
            <a:r>
              <a:rPr lang="es-ES" sz="2650">
                <a:latin typeface="Arial MT"/>
                <a:cs typeface="Arial MT"/>
              </a:rPr>
              <a:t>– Entrega, uso médico/gubernamental no crítico</a:t>
            </a:r>
            <a:endParaRPr sz="26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5855357"/>
            <a:ext cx="6758305" cy="497840"/>
          </a:xfrm>
          <a:prstGeom prst="rect">
            <a:avLst/>
          </a:prstGeom>
        </p:spPr>
        <p:txBody>
          <a:bodyPr bIns="0" lIns="0" rIns="0" rtlCol="0" tIns="12065" vert="horz" wrap="square">
            <a:normAutofit fontScale="68477"/>
          </a:bodyPr>
          <a:lstStyle/>
          <a:p>
            <a:pPr indent="-365760" marL="378460">
              <a:lnSpc>
                <a:spcPct val="100000"/>
              </a:lnSpc>
              <a:spcBef>
                <a:spcPts val="9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Crecimiento a una industria de $3.5B para 2010</a:t>
            </a:r>
            <a:endParaRPr sz="310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037614" y="2991177"/>
            <a:ext cx="2296166" cy="2640962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62608"/>
          </a:bodyPr>
          <a:lstStyle/>
          <a:p>
            <a:pPr marL="921385">
              <a:lnSpc>
                <a:spcPct val="100000"/>
              </a:lnSpc>
              <a:spcBef>
                <a:spcPts val="100"/>
              </a:spcBef>
            </a:pPr>
            <a:r>
              <a:rPr lang="es-ES"/>
              <a:t>Progreso hasta la fecha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68016"/>
            <a:ext cx="8430260" cy="4276090"/>
          </a:xfrm>
          <a:prstGeom prst="rect">
            <a:avLst/>
          </a:prstGeom>
        </p:spPr>
        <p:txBody>
          <a:bodyPr bIns="0" lIns="0" rIns="0" rtlCol="0" tIns="69215" vert="horz" wrap="square">
            <a:normAutofit fontScale="51080"/>
          </a:bodyPr>
          <a:lstStyle/>
          <a:p>
            <a:pPr indent="-365760" marL="378460">
              <a:lnSpc>
                <a:spcPct val="100000"/>
              </a:lnSpc>
              <a:spcBef>
                <a:spcPts val="54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Ubercab.com reservado + código SMS “ubercab”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45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LLC de California + marca registrada presentada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0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Licencia de desarrollo para iPhone solicitada 28‑nov‑08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Cuenta bancaria + cuenta PayPal creada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5 asesores y 15 clientes reclutados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latin typeface="Arial MT"/>
                <a:cs typeface="Arial MT"/>
              </a:rPr>
              <a:t>Patente provisional presentada</a:t>
            </a:r>
            <a:endParaRPr sz="31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555"/>
              </a:spcBef>
              <a:buChar char="•"/>
              <a:tabLst>
                <a:tab algn="l" pos="378460"/>
              </a:tabLst>
            </a:pPr>
            <a:r>
              <a:rPr lang="es-ES" sz="3100">
                <a:solidFill>
                  <a:srgbClr val="008000"/>
                </a:solidFill>
                <a:latin typeface="Arial MT"/>
                <a:cs typeface="Arial MT"/>
              </a:rPr>
              <a:t>PRÓXIMO:</a:t>
            </a:r>
            <a:r>
              <a:rPr lang="es-ES" sz="3100">
                <a:latin typeface="Arial MT"/>
                <a:cs typeface="Arial MT"/>
              </a:rPr>
              <a:t> Comprar 3 autos, desarrollar la app, demostración el 1 de febrero</a:t>
            </a:r>
            <a:endParaRPr sz="310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575"/>
              </a:spcBef>
            </a:pPr>
            <a:r>
              <a:rPr lang="es-ES" sz="2650">
                <a:latin typeface="Arial MT"/>
                <a:cs typeface="Arial MT"/>
              </a:rPr>
              <a:t>– Levantar varios millones, pequeña oficina + GM en SF</a:t>
            </a:r>
            <a:endParaRPr sz="26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202565">
              <a:lnSpc>
                <a:spcPct val="100000"/>
              </a:lnSpc>
              <a:spcBef>
                <a:spcPts val="100"/>
              </a:spcBef>
            </a:pPr>
            <a:r>
              <a:rPr lang="es-ES"/>
              <a:t>El Sistema de Medallas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827182"/>
            <a:ext cx="7525384" cy="845819"/>
          </a:xfrm>
          <a:prstGeom prst="rect">
            <a:avLst/>
          </a:prstGeom>
        </p:spPr>
        <p:txBody>
          <a:bodyPr bIns="0" lIns="0" rIns="0" rtlCol="0" tIns="15875" vert="horz" wrap="square">
            <a:normAutofit fontScale="67090"/>
          </a:bodyPr>
          <a:lstStyle/>
          <a:p>
            <a:pPr indent="-352425" marL="365125">
              <a:lnSpc>
                <a:spcPts val="3515"/>
              </a:lnSpc>
              <a:spcBef>
                <a:spcPts val="125"/>
              </a:spcBef>
              <a:buChar char="•"/>
              <a:tabLst>
                <a:tab algn="l" pos="365125"/>
              </a:tabLst>
            </a:pPr>
            <a:r>
              <a:rPr lang="es-ES" sz="2950">
                <a:latin typeface="Arial MT"/>
                <a:cs typeface="Arial MT"/>
              </a:rPr>
              <a:t>Los monopolios de taxis reducen la calidad del servicio</a:t>
            </a:r>
            <a:endParaRPr sz="2950">
              <a:latin typeface="Arial MT"/>
              <a:cs typeface="Arial MT"/>
            </a:endParaRPr>
          </a:p>
          <a:p>
            <a:pPr marL="501015">
              <a:lnSpc>
                <a:spcPts val="2915"/>
              </a:lnSpc>
            </a:pPr>
            <a:r>
              <a:rPr lang="es-ES" sz="2450">
                <a:latin typeface="Arial MT"/>
                <a:cs typeface="Arial MT"/>
              </a:rPr>
              <a:t>– Las medallas son costosas, y los conductores están mal pagados</a:t>
            </a:r>
            <a:endParaRPr sz="2450">
              <a:latin typeface="Arial MT"/>
              <a:cs typeface="Arial MT"/>
            </a:endParaRPr>
          </a:p>
        </p:txBody>
      </p:sp>
      <p:sp>
        <p:nvSpPr>
          <p:cNvPr descr="" id="4" name="object 4"/>
          <p:cNvSpPr txBox="1"/>
          <p:nvPr/>
        </p:nvSpPr>
        <p:spPr>
          <a:xfrm>
            <a:off x="985191" y="4877761"/>
            <a:ext cx="8714740" cy="1607820"/>
          </a:xfrm>
          <a:prstGeom prst="rect">
            <a:avLst/>
          </a:prstGeom>
        </p:spPr>
        <p:txBody>
          <a:bodyPr bIns="0" lIns="0" rIns="0" rtlCol="0" tIns="13970" vert="horz" wrap="square">
            <a:normAutofit fontScale="60410"/>
          </a:bodyPr>
          <a:lstStyle/>
          <a:p>
            <a:pPr indent="-283210" marL="784225">
              <a:lnSpc>
                <a:spcPct val="100000"/>
              </a:lnSpc>
              <a:spcBef>
                <a:spcPts val="110"/>
              </a:spcBef>
              <a:buChar char="–"/>
              <a:tabLst>
                <a:tab algn="l" pos="784225"/>
              </a:tabLst>
            </a:pPr>
            <a:r>
              <a:rPr lang="es-ES" sz="2450">
                <a:latin typeface="Arial MT"/>
                <a:cs typeface="Arial MT"/>
              </a:rPr>
              <a:t>Las medallas cuestan ~$500k, los conductores ganan 31k</a:t>
            </a:r>
            <a:endParaRPr sz="2450">
              <a:latin typeface="Arial MT"/>
              <a:cs typeface="Arial MT"/>
            </a:endParaRPr>
          </a:p>
          <a:p>
            <a:pPr indent="-283210" marL="784225">
              <a:lnSpc>
                <a:spcPct val="100000"/>
              </a:lnSpc>
              <a:spcBef>
                <a:spcPts val="50"/>
              </a:spcBef>
              <a:buChar char="–"/>
              <a:tabLst>
                <a:tab algn="l" pos="784225"/>
              </a:tabLst>
            </a:pPr>
            <a:r>
              <a:rPr lang="es-ES" sz="2450">
                <a:latin typeface="Arial MT"/>
                <a:cs typeface="Arial MT"/>
              </a:rPr>
              <a:t>No hay incentivo/responsabilidad para conductores/clientes</a:t>
            </a:r>
            <a:endParaRPr sz="24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2450">
              <a:latin typeface="Arial MT"/>
              <a:cs typeface="Arial MT"/>
            </a:endParaRPr>
          </a:p>
          <a:p>
            <a:pPr indent="-352425" marL="365125">
              <a:lnSpc>
                <a:spcPct val="100000"/>
              </a:lnSpc>
              <a:buChar char="•"/>
              <a:tabLst>
                <a:tab algn="l" pos="365125"/>
              </a:tabLst>
            </a:pPr>
            <a:r>
              <a:rPr lang="es-ES" sz="2950">
                <a:solidFill>
                  <a:srgbClr val="008000"/>
                </a:solidFill>
                <a:latin typeface="Arial MT"/>
                <a:cs typeface="Arial MT"/>
              </a:rPr>
              <a:t>La llamada digital puede hacer que la llamada en la calle sea innecesaria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descr="" id="5" name="object 5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4200456" y="2828334"/>
            <a:ext cx="2029025" cy="1913397"/>
          </a:xfrm>
          <a:prstGeom prst="rect">
            <a:avLst/>
          </a:prstGeom>
        </p:spPr>
      </p:pic>
      <p:sp>
        <p:nvSpPr>
          <p:cNvPr descr="" id="6" name="object 6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1052"/>
          </a:bodyPr>
          <a:lstStyle/>
          <a:p>
            <a:pPr marL="772160">
              <a:lnSpc>
                <a:spcPct val="100000"/>
              </a:lnSpc>
              <a:spcBef>
                <a:spcPts val="100"/>
              </a:spcBef>
            </a:pPr>
            <a:r>
              <a:rPr lang="es-ES"/>
              <a:t>Concepto de UberCab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835265" cy="412369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931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Un servicio de automóviles bajo demanda rápido y eficiente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Mercado: Profesionales en ciudades estadounidenses</a:t>
            </a:r>
            <a:endParaRPr sz="2750">
              <a:latin typeface="Arial MT"/>
              <a:cs typeface="Arial MT"/>
            </a:endParaRPr>
          </a:p>
          <a:p>
            <a:pPr indent="-366395" marL="378460" marR="5080">
              <a:lnSpc>
                <a:spcPct val="100400"/>
              </a:lnSpc>
              <a:spcBef>
                <a:spcPts val="85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Conveniencia de un taxi en NYC + experiencia de un chofer profesional. Pero en SF y NYC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Última tecnología web y de dispositivos para consumidores</a:t>
            </a:r>
            <a:endParaRPr sz="2750">
              <a:latin typeface="Arial MT"/>
              <a:cs typeface="Arial MT"/>
            </a:endParaRPr>
          </a:p>
          <a:p>
            <a:pPr marL="501015">
              <a:lnSpc>
                <a:spcPct val="100000"/>
              </a:lnSpc>
              <a:spcBef>
                <a:spcPts val="620"/>
              </a:spcBef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– automatizar el despacho para reducir el tiempo de espera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1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Flotas optimizadas y conductores incentivados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El "NetJets de los servicios de automóviles"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50293"/>
          </a:bodyPr>
          <a:lstStyle/>
          <a:p>
            <a:pPr marL="609600">
              <a:lnSpc>
                <a:spcPct val="100000"/>
              </a:lnSpc>
              <a:spcBef>
                <a:spcPts val="100"/>
              </a:spcBef>
            </a:pPr>
            <a:r>
              <a:rPr lang="es-ES"/>
              <a:t>Servicio de automóviles con 1 clic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78097"/>
            <a:ext cx="8571865" cy="4097654"/>
          </a:xfrm>
          <a:prstGeom prst="rect">
            <a:avLst/>
          </a:prstGeom>
        </p:spPr>
        <p:txBody>
          <a:bodyPr bIns="0" lIns="0" rIns="0" rtlCol="0" tIns="76835" vert="horz" wrap="square">
            <a:normAutofit fontScale="59463"/>
          </a:bodyPr>
          <a:lstStyle/>
          <a:p>
            <a:pPr indent="-365760" marL="378460">
              <a:lnSpc>
                <a:spcPct val="100000"/>
              </a:lnSpc>
              <a:spcBef>
                <a:spcPts val="6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Debe ser miembro para utilizar el servicio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Clientela profesional y de confianza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91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No se recoge en la calle</a:t>
            </a:r>
            <a:endParaRPr sz="2750">
              <a:latin typeface="Arial MT"/>
              <a:cs typeface="Arial MT"/>
            </a:endParaRPr>
          </a:p>
          <a:p>
            <a:pPr indent="-434340" lvl="1" marL="935355" marR="5080">
              <a:lnSpc>
                <a:spcPts val="3420"/>
              </a:lnSpc>
              <a:spcBef>
                <a:spcPts val="775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Por lo tanto, no se requieren licencias de medallón, ya que los clientes son miembros del servicio y utilizan solicitud digital</a:t>
            </a:r>
            <a:endParaRPr sz="300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3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Recogida garantizada (a diferencia de un taxi amarillo)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09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La aplicación móvil emparejará al cliente y al conductor</a:t>
            </a:r>
            <a:endParaRPr sz="300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565"/>
              </a:spcBef>
              <a:buChar char="–"/>
              <a:tabLst>
                <a:tab algn="l" pos="935355"/>
              </a:tabLst>
            </a:pPr>
            <a:r>
              <a:rPr lang="es-ES" sz="3000">
                <a:latin typeface="Arial MT"/>
                <a:cs typeface="Arial MT"/>
              </a:rPr>
              <a:t>Ver fotos del otro</a:t>
            </a:r>
            <a:endParaRPr sz="30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428"/>
          </a:bodyPr>
          <a:lstStyle/>
          <a:p>
            <a:pPr marL="704215">
              <a:lnSpc>
                <a:spcPct val="100000"/>
              </a:lnSpc>
              <a:spcBef>
                <a:spcPts val="100"/>
              </a:spcBef>
            </a:pPr>
            <a:r>
              <a:rPr lang="es-ES"/>
              <a:t>Diferenciadores clave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37362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3441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Miembros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Exclusivos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- Clientela distinguida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1-clic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para solicitar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“Recogida aquí en 5 minutos”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Tiempo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de respuesta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rápido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más fácil que llamar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Automóviles de lujo – 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Mercedes</a:t>
            </a:r>
            <a:r>
              <a:rPr lang="es-ES" sz="2750">
                <a:latin typeface="Arial MT"/>
                <a:cs typeface="Arial MT"/>
              </a:rPr>
              <a:t> 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Sedán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Excelentes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conductores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función “Califica tu viaje”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Solución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tecnológica: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Despacho automático con geolocalización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lang="es-ES" sz="2750">
                <a:latin typeface="Arial MT"/>
                <a:cs typeface="Arial MT"/>
              </a:rPr>
              <a:t>optimizada</a:t>
            </a:r>
            <a:r>
              <a:rPr lang="es-ES" sz="2750">
                <a:solidFill>
                  <a:srgbClr val="595959"/>
                </a:solidFill>
                <a:latin typeface="Arial MT"/>
                <a:cs typeface="Arial MT"/>
              </a:rPr>
              <a:t> – Software logístico basado en LBS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81818"/>
          </a:bodyPr>
          <a:lstStyle/>
          <a:p>
            <a:pPr marL="473709">
              <a:lnSpc>
                <a:spcPct val="100000"/>
              </a:lnSpc>
              <a:spcBef>
                <a:spcPts val="100"/>
              </a:spcBef>
            </a:pPr>
            <a:r>
              <a:rPr lang="es-ES"/>
              <a:t>Principios operativos</a:t>
            </a:r>
          </a:p>
        </p:txBody>
      </p:sp>
      <p:sp>
        <p:nvSpPr>
          <p:cNvPr descr="" id="4" name="object 4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6902450" cy="370332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4705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Servicio de lujo bajo demanda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Flota moderna y eficiente en consumo de combustible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Enfoque en el cliente, coordinado por computadora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La mejor experiencia posible para el usuario final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Tiempo de respuesta optimizado estadísticamente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9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Sistema de facturación prepago y sin efectivo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7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Diseñado para ser rentable</a:t>
            </a:r>
            <a:endParaRPr sz="2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54000"/>
          </a:bodyPr>
          <a:lstStyle/>
          <a:p>
            <a:pPr marL="1233805">
              <a:lnSpc>
                <a:spcPct val="100000"/>
              </a:lnSpc>
              <a:spcBef>
                <a:spcPts val="100"/>
              </a:spcBef>
            </a:pPr>
            <a:r>
              <a:rPr lang="es-ES"/>
              <a:t>Aplicaciones UberCab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025005" cy="1083945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53437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Solicitud de 1 clic desde dispositivos con conciencia geográfica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SMS desde cualquier teléfono: “recoger @trabajo en 5”</a:t>
            </a:r>
            <a:endParaRPr sz="27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1757822" y="3355310"/>
            <a:ext cx="1547002" cy="2678981"/>
          </a:xfrm>
          <a:prstGeom prst="rect">
            <a:avLst/>
          </a:prstGeom>
        </p:spPr>
      </p:pic>
      <p:pic>
        <p:nvPicPr>
          <p:cNvPr descr="" id="5" name="object 5"/>
          <p:cNvPicPr/>
          <p:nvPr/>
        </p:nvPicPr>
        <p:blipFill>
          <a:blip cstate="print" r:embed="rId3"/>
          <a:stretch>
            <a:fillRect/>
          </a:stretch>
        </p:blipFill>
        <p:spPr>
          <a:xfrm>
            <a:off x="4444719" y="3303291"/>
            <a:ext cx="1628423" cy="3080433"/>
          </a:xfrm>
          <a:prstGeom prst="rect">
            <a:avLst/>
          </a:prstGeom>
        </p:spPr>
      </p:pic>
      <p:pic>
        <p:nvPicPr>
          <p:cNvPr descr="" id="6" name="object 6"/>
          <p:cNvPicPr/>
          <p:nvPr/>
        </p:nvPicPr>
        <p:blipFill>
          <a:blip cstate="print" r:embed="rId4"/>
          <a:stretch>
            <a:fillRect/>
          </a:stretch>
        </p:blipFill>
        <p:spPr>
          <a:xfrm>
            <a:off x="7245334" y="3303291"/>
            <a:ext cx="1414559" cy="2755322"/>
          </a:xfrm>
          <a:prstGeom prst="rect">
            <a:avLst/>
          </a:prstGeom>
        </p:spPr>
      </p:pic>
      <p:sp>
        <p:nvSpPr>
          <p:cNvPr descr="" id="7" name="object 7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bIns="0" lIns="0" rIns="0" rtlCol="0" tIns="12700" vert="horz" wrap="square">
            <a:normAutofit fontScale="76153"/>
          </a:bodyPr>
          <a:lstStyle/>
          <a:p>
            <a:pPr marL="1315085">
              <a:lnSpc>
                <a:spcPct val="100000"/>
              </a:lnSpc>
              <a:spcBef>
                <a:spcPts val="100"/>
              </a:spcBef>
            </a:pPr>
            <a:r>
              <a:rPr lang="es-ES"/>
              <a:t>UberCab.com</a:t>
            </a:r>
          </a:p>
        </p:txBody>
      </p:sp>
      <p:sp>
        <p:nvSpPr>
          <p:cNvPr descr="" id="3" name="object 3"/>
          <p:cNvSpPr txBox="1"/>
          <p:nvPr/>
        </p:nvSpPr>
        <p:spPr>
          <a:xfrm>
            <a:off x="985191" y="1732734"/>
            <a:ext cx="7618730" cy="2557780"/>
          </a:xfrm>
          <a:prstGeom prst="rect">
            <a:avLst/>
          </a:prstGeom>
        </p:spPr>
        <p:txBody>
          <a:bodyPr bIns="0" lIns="0" rIns="0" rtlCol="0" tIns="121920" vert="horz" wrap="square">
            <a:normAutofit fontScale="60468"/>
          </a:bodyPr>
          <a:lstStyle/>
          <a:p>
            <a:pPr indent="-365760" marL="378460">
              <a:lnSpc>
                <a:spcPct val="100000"/>
              </a:lnSpc>
              <a:spcBef>
                <a:spcPts val="960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Reservar viajes, mostrar estado de la flota, historial de viajes</a:t>
            </a:r>
            <a:endParaRPr sz="27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6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Especificar ubicaciones con etiquetas + coordenadas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640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Para permitir el envío fácil de ubicaciones de recogida</a:t>
            </a:r>
            <a:endParaRPr sz="2550">
              <a:latin typeface="Arial MT"/>
              <a:cs typeface="Arial MT"/>
            </a:endParaRPr>
          </a:p>
          <a:p>
            <a:pPr indent="-365760" marL="378460">
              <a:lnSpc>
                <a:spcPct val="100000"/>
              </a:lnSpc>
              <a:spcBef>
                <a:spcPts val="805"/>
              </a:spcBef>
              <a:buChar char="•"/>
              <a:tabLst>
                <a:tab algn="l" pos="378460"/>
              </a:tabLst>
            </a:pPr>
            <a:r>
              <a:rPr lang="es-ES" sz="2750">
                <a:latin typeface="Arial MT"/>
                <a:cs typeface="Arial MT"/>
              </a:rPr>
              <a:t>Integración con Google Maps</a:t>
            </a:r>
            <a:endParaRPr sz="2750">
              <a:latin typeface="Arial MT"/>
              <a:cs typeface="Arial MT"/>
            </a:endParaRPr>
          </a:p>
          <a:p>
            <a:pPr indent="-434340" lvl="1" marL="935355">
              <a:lnSpc>
                <a:spcPct val="100000"/>
              </a:lnSpc>
              <a:spcBef>
                <a:spcPts val="745"/>
              </a:spcBef>
              <a:buChar char="–"/>
              <a:tabLst>
                <a:tab algn="l" pos="935355"/>
              </a:tabLst>
            </a:pPr>
            <a:r>
              <a:rPr lang="es-ES" sz="2550">
                <a:latin typeface="Arial MT"/>
                <a:cs typeface="Arial MT"/>
              </a:rPr>
              <a:t>Lat/larg para “hogar”, “bob-trabajo”, “alice-apt”</a:t>
            </a:r>
            <a:endParaRPr sz="2550">
              <a:latin typeface="Arial MT"/>
              <a:cs typeface="Arial MT"/>
            </a:endParaRPr>
          </a:p>
        </p:txBody>
      </p:sp>
      <p:pic>
        <p:nvPicPr>
          <p:cNvPr descr="" id="4" name="object 4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3888342" y="4701020"/>
            <a:ext cx="2768319" cy="1913397"/>
          </a:xfrm>
          <a:prstGeom prst="rect">
            <a:avLst/>
          </a:prstGeom>
        </p:spPr>
      </p:pic>
      <p:sp>
        <p:nvSpPr>
          <p:cNvPr descr="" id="5" name="object 5"/>
          <p:cNvSpPr txBox="1">
            <a:spLocks noGrp="1"/>
          </p:cNvSpPr>
          <p:nvPr>
            <p:ph idx="7" sz="quarter" type="sldNum"/>
          </p:nvPr>
        </p:nvSpPr>
        <p:spPr>
          <a:prstGeom prst="rect"/>
        </p:spPr>
        <p:txBody>
          <a:bodyPr bIns="0" lIns="0" rIns="0" rtlCol="0" tIns="6350" vert="horz" wrap="square">
            <a:normAutofit fontScale="59999"/>
          </a:bodyPr>
          <a:lstStyle/>
          <a:p>
            <a:pPr marL="38100">
              <a:lnSpc>
                <a:spcPct val="100000"/>
              </a:lnSpc>
              <a:spcBef>
                <a:spcPts val="50"/>
              </a:spcBef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2024-10-29T09:15:30Z</dcterms:created>
  <dcterms:modified xsi:type="dcterms:W3CDTF">2024-10-29T09:15:30Z</dcterms:modified>
</cp:coreProperties>
</file>