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Default ContentType="image/jpeg" Extension="jpe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theme+xml" PartName="/ppt/theme/them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Default ContentType="image/png" Extension="png"/>
  <Override ContentType="application/vnd.openxmlformats-officedocument.presentationml.slide+xml" PartName="/ppt/slides/slide1.xml"/>
  <Default ContentType="image/jpg" Extension="jpg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9575" y="1039668"/>
            <a:ext cx="774299" cy="149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9368" y="603693"/>
            <a:ext cx="6334663" cy="742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5191" y="1778097"/>
            <a:ext cx="8677275" cy="3141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479348" y="6994458"/>
            <a:ext cx="259715" cy="214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1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slidelang-image-1.jpeg" Type="http://schemas.openxmlformats.org/officeDocument/2006/relationships/image"/></Relationships>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" id="2" name="object 2"/>
          <p:cNvSpPr/>
          <p:nvPr/>
        </p:nvSpPr>
        <p:spPr>
          <a:xfrm>
            <a:off x="780768" y="602823"/>
            <a:ext cx="1791335" cy="977265"/>
          </a:xfrm>
          <a:custGeom>
            <a:avLst/>
            <a:gdLst/>
            <a:ahLst/>
            <a:cxnLst/>
            <a:rect b="b" l="l" r="r" t="t"/>
            <a:pathLst>
              <a:path h="977265" w="1791335">
                <a:moveTo>
                  <a:pt x="0" y="0"/>
                </a:moveTo>
                <a:lnTo>
                  <a:pt x="1791265" y="0"/>
                </a:lnTo>
                <a:lnTo>
                  <a:pt x="1791265" y="977053"/>
                </a:lnTo>
                <a:lnTo>
                  <a:pt x="0" y="97705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bIns="0" lIns="0" rIns="0" rtlCol="0" tIns="0" wrap="square">
            <a:normAutofit/>
          </a:bodyPr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5763" y="5488962"/>
            <a:ext cx="5577840" cy="546735"/>
          </a:xfrm>
          <a:prstGeom prst="rect"/>
        </p:spPr>
        <p:txBody>
          <a:bodyPr bIns="0" lIns="0" rIns="0" rtlCol="0" tIns="15240" vert="horz" wrap="square">
            <a:normAutofit fontScale="54000"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3400">
                <a:solidFill>
                  <a:srgbClr val="888888"/>
                </a:solidFill>
                <a:latin typeface="Trebuchet MS"/>
                <a:cs typeface="Trebuchet MS"/>
              </a:rPr>
              <a:t>Servicio de automóviles de próxima generación</a:t>
            </a:r>
            <a:endParaRPr sz="3400">
              <a:latin typeface="Trebuchet MS"/>
              <a:cs typeface="Trebuchet MS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295611"/>
            <a:ext cx="651369" cy="1135198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8271513" y="3398283"/>
            <a:ext cx="651369" cy="1234887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3270358" y="3110383"/>
            <a:ext cx="4139986" cy="1514938"/>
          </a:xfrm>
          <a:prstGeom prst="rect">
            <a:avLst/>
          </a:prstGeom>
        </p:spPr>
      </p:pic>
      <p:pic>
        <p:nvPicPr>
          <p:cNvPr descr="" id="7" name="object 7"/>
          <p:cNvPicPr/>
          <p:nvPr/>
        </p:nvPicPr>
        <p:blipFill>
          <a:blip cstate="print" r:embed="rId5"/>
          <a:stretch>
            <a:fillRect/>
          </a:stretch>
        </p:blipFill>
        <p:spPr>
          <a:xfrm>
            <a:off x="4478245" y="1613369"/>
            <a:ext cx="1626028" cy="309804"/>
          </a:xfrm>
          <a:prstGeom prst="rect">
            <a:avLst/>
          </a:prstGeom>
        </p:spPr>
      </p:pic>
      <p:sp>
        <p:nvSpPr>
          <p:cNvPr descr="" id="8" name="object 8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67500"/>
          </a:bodyPr>
          <a:lstStyle/>
          <a:p>
            <a:pPr marL="1681480">
              <a:lnSpc>
                <a:spcPct val="100000"/>
              </a:lnSpc>
              <a:spcBef>
                <a:spcPts val="100"/>
              </a:spcBef>
            </a:pPr>
            <a:r>
              <a:rPr lang="es-ES"/>
              <a:t>Casos de uso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275195" cy="364871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3749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Viajes a/desde restaurantes, bares y espectáculos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Transporte local rápido donde aparcar no es fácil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Recogida/devolución en aeropuerto (pre-programado)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Trabajar mientras viaja (wifi en autos)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– 3 person rideshare a un campus South-Bay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Dejar niños en la escuela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Transporte para ancianos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45000"/>
          </a:bodyPr>
          <a:lstStyle/>
          <a:p>
            <a:pPr marL="1369695">
              <a:lnSpc>
                <a:spcPct val="100000"/>
              </a:lnSpc>
              <a:spcBef>
                <a:spcPts val="100"/>
              </a:spcBef>
            </a:pPr>
            <a:r>
              <a:rPr lang="es-ES"/>
              <a:t>Beneficios para el usuario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512175" cy="360807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1922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taxis no garantizan recogida, pueden tardar 45 min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taxis no son tan seguros o limpios como limusinas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servicios de autos requieren aviso de 1-3 horas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servicios de automóviles transfieren un promedio de más de $60 + impuestos</a:t>
            </a:r>
            <a:endParaRPr sz="2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60"/>
              </a:spcBef>
              <a:buFont typeface="Arial MT"/>
              <a:buChar char="•"/>
            </a:pPr>
            <a:endParaRPr sz="2750">
              <a:latin typeface="Arial MT"/>
              <a:cs typeface="Arial MT"/>
            </a:endParaRPr>
          </a:p>
          <a:p>
            <a:pPr indent="-366395" marL="379095" marR="5080">
              <a:lnSpc>
                <a:spcPct val="100400"/>
              </a:lnSpc>
              <a:buChar char="•"/>
              <a:tabLst>
                <a:tab algn="l" pos="379095"/>
              </a:tabLst>
            </a:pPr>
            <a:r>
              <a:rPr lang="es-ES" sz="2750">
                <a:latin typeface="Arial MT"/>
                <a:cs typeface="Arial MT"/>
              </a:rPr>
              <a:t>UberCab sería más rápido y económico que un limusino, pero más agradable y seguro que un taxi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200"/>
          </a:bodyPr>
          <a:lstStyle/>
          <a:p>
            <a:pPr marL="93980">
              <a:lnSpc>
                <a:spcPct val="100000"/>
              </a:lnSpc>
              <a:spcBef>
                <a:spcPts val="100"/>
              </a:spcBef>
            </a:pPr>
            <a:r>
              <a:rPr lang="es-ES"/>
              <a:t>Beneficios ambientales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8895"/>
            <a:ext cx="8167370" cy="4434205"/>
          </a:xfrm>
          <a:prstGeom prst="rect">
            <a:avLst/>
          </a:prstGeom>
        </p:spPr>
        <p:txBody>
          <a:bodyPr bIns="0" lIns="0" rIns="0" rtlCol="0" tIns="78740" vert="horz" wrap="square">
            <a:normAutofit fontScale="61303"/>
          </a:bodyPr>
          <a:lstStyle/>
          <a:p>
            <a:pPr indent="-365760" marL="378460">
              <a:lnSpc>
                <a:spcPct val="100000"/>
              </a:lnSpc>
              <a:spcBef>
                <a:spcPts val="620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Mejor utilización de los recursos del vehículo</a:t>
            </a:r>
            <a:endParaRPr sz="310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470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En NYC, el 35% del tiempo se dedica a buscar clientes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55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En ciudades menos densas, puede ser más de la mitad de “tiempo muerto”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A medida que aumenta el tamaño de la flota, la eficiencia mejorará</a:t>
            </a:r>
            <a:endParaRPr sz="26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Vehículos híbridos (2x eficiencia de un taxi)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Mercedes S400 BlueHybrid, Lexus GS-450h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Reducir la huella de carbono, mejor uso del tiempo en el automóviles</a:t>
            </a:r>
            <a:endParaRPr sz="2650">
              <a:latin typeface="Arial MT"/>
              <a:cs typeface="Arial MT"/>
            </a:endParaRPr>
          </a:p>
          <a:p>
            <a:pPr indent="-366395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  <a:tab algn="l" pos="501015"/>
              </a:tabLst>
            </a:pPr>
            <a:r>
              <a:rPr lang="es-ES" sz="2750">
                <a:latin typeface="Arial MT"/>
                <a:cs typeface="Arial MT"/>
              </a:rPr>
              <a:t>Incentivos para compartir viajes – tarifas más bajas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Viaje a SFO, o desde el estadio hasta la marina después de un partido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3125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es-ES"/>
              <a:t>Flota de UberCab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5371054" y="4399416"/>
            <a:ext cx="2706914" cy="988561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2542721" y="4461709"/>
            <a:ext cx="2390524" cy="917821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57150" vert="horz" wrap="square">
            <a:normAutofit fontScale="66122"/>
          </a:bodyPr>
          <a:lstStyle/>
          <a:p>
            <a:pPr indent="-352425" marL="365125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65125"/>
              </a:tabLst>
            </a:pPr>
            <a:r>
              <a:rPr lang="es-ES" sz="3350"/>
              <a:t>Premium – S550 para clientes beta de SF</a:t>
            </a:r>
            <a:endParaRPr sz="3350"/>
          </a:p>
          <a:p>
            <a:pPr indent="-352425" lvl="1" marL="853440">
              <a:lnSpc>
                <a:spcPct val="100000"/>
              </a:lnSpc>
              <a:spcBef>
                <a:spcPts val="365"/>
              </a:spcBef>
              <a:buChar char="•"/>
              <a:tabLst>
                <a:tab algn="l" pos="853440"/>
              </a:tabLst>
            </a:pPr>
            <a:r>
              <a:rPr lang="es-ES" sz="3350">
                <a:latin typeface="Arial MT"/>
                <a:cs typeface="Arial MT"/>
              </a:rPr>
              <a:t>30 millas por galón con S400 BlueHybrid (en 2010)</a:t>
            </a:r>
            <a:endParaRPr sz="33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spcBef>
                <a:spcPts val="360"/>
              </a:spcBef>
              <a:buChar char="•"/>
              <a:tabLst>
                <a:tab algn="l" pos="365125"/>
              </a:tabLst>
            </a:pPr>
            <a:r>
              <a:rPr lang="es-ES" sz="3350"/>
              <a:t>Standard – Lexus GS450h o e320– 23 millas por galón</a:t>
            </a:r>
            <a:endParaRPr sz="3350"/>
          </a:p>
        </p:txBody>
      </p:sp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6" name="object 6"/>
          <p:cNvSpPr txBox="1"/>
          <p:nvPr/>
        </p:nvSpPr>
        <p:spPr>
          <a:xfrm>
            <a:off x="985191" y="5547586"/>
            <a:ext cx="8359775" cy="541655"/>
          </a:xfrm>
          <a:prstGeom prst="rect">
            <a:avLst/>
          </a:prstGeom>
        </p:spPr>
        <p:txBody>
          <a:bodyPr bIns="0" lIns="0" rIns="0" rtlCol="0" tIns="17145" vert="horz" wrap="square">
            <a:normAutofit fontScale="48552"/>
          </a:bodyPr>
          <a:lstStyle/>
          <a:p>
            <a:pPr indent="-352425" marL="365125">
              <a:lnSpc>
                <a:spcPct val="100000"/>
              </a:lnSpc>
              <a:spcBef>
                <a:spcPts val="135"/>
              </a:spcBef>
              <a:buChar char="•"/>
              <a:tabLst>
                <a:tab algn="l" pos="365125"/>
              </a:tabLst>
            </a:pPr>
            <a:r>
              <a:rPr lang="es-ES" sz="3350">
                <a:latin typeface="Arial MT"/>
                <a:cs typeface="Arial MT"/>
              </a:rPr>
              <a:t>Las flotas de taxis y automóviles existentes obtienen 14-16 millas por galón</a:t>
            </a:r>
            <a:endParaRPr sz="3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4999"/>
          </a:bodyPr>
          <a:lstStyle/>
          <a:p>
            <a:pPr marL="690880">
              <a:lnSpc>
                <a:spcPct val="100000"/>
              </a:lnSpc>
              <a:spcBef>
                <a:spcPts val="100"/>
              </a:spcBef>
            </a:pPr>
            <a:r>
              <a:rPr lang="es-ES"/>
              <a:t>Área de servicio inicial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2638352"/>
            <a:ext cx="3745372" cy="3677521"/>
          </a:xfrm>
          <a:prstGeom prst="rect">
            <a:avLst/>
          </a:prstGeom>
        </p:spPr>
      </p:pic>
      <p:sp>
        <p:nvSpPr>
          <p:cNvPr descr="" id="4" name="object 4"/>
          <p:cNvSpPr txBox="1"/>
          <p:nvPr/>
        </p:nvSpPr>
        <p:spPr>
          <a:xfrm>
            <a:off x="985191" y="1838581"/>
            <a:ext cx="6844665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75305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Central SF para empezar, Manhattan pronto después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654175">
              <a:lnSpc>
                <a:spcPct val="100000"/>
              </a:lnSpc>
              <a:spcBef>
                <a:spcPts val="100"/>
              </a:spcBef>
            </a:pPr>
            <a:r>
              <a:rPr lang="es-ES"/>
              <a:t>Tecnología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97418"/>
            <a:ext cx="7296150" cy="1353185"/>
          </a:xfrm>
          <a:prstGeom prst="rect">
            <a:avLst/>
          </a:prstGeom>
        </p:spPr>
        <p:txBody>
          <a:bodyPr bIns="0" lIns="0" rIns="0" rtlCol="0" tIns="57150" vert="horz" wrap="square">
            <a:normAutofit fontScale="75600"/>
          </a:bodyPr>
          <a:lstStyle/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Teléfonos móviles + programación inteligente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2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Aplicaciones para iPhone, Blackberry, Symbian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6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Investigación operativa para optimización de rutas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098140"/>
            <a:ext cx="6353810" cy="1002665"/>
          </a:xfrm>
          <a:prstGeom prst="rect">
            <a:avLst/>
          </a:prstGeom>
        </p:spPr>
        <p:txBody>
          <a:bodyPr bIns="0" lIns="0" rIns="0" rtlCol="0" tIns="81280" vert="horz" wrap="square">
            <a:normAutofit fontScale="64614"/>
          </a:bodyPr>
          <a:lstStyle/>
          <a:p>
            <a:pPr indent="-365760" marL="378460">
              <a:lnSpc>
                <a:spcPct val="100000"/>
              </a:lnSpc>
              <a:spcBef>
                <a:spcPts val="64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Seguimiento de pagos/utilización/reputación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Diseño de sistema con patente pendiente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976967" y="3619950"/>
            <a:ext cx="4266468" cy="1352973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392430">
              <a:lnSpc>
                <a:spcPct val="100000"/>
              </a:lnSpc>
              <a:spcBef>
                <a:spcPts val="100"/>
              </a:spcBef>
            </a:pPr>
            <a:r>
              <a:rPr lang="es-ES"/>
              <a:t>Pronóstico de demanda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8515350" cy="138366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68225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autos se ubican en posiciones estadísticamente optimizadas</a:t>
            </a:r>
            <a:endParaRPr sz="2750">
              <a:latin typeface="Arial MT"/>
              <a:cs typeface="Arial MT"/>
            </a:endParaRPr>
          </a:p>
          <a:p>
            <a:pPr indent="-434340" marL="935355" marR="5080">
              <a:lnSpc>
                <a:spcPts val="2990"/>
              </a:lnSpc>
              <a:spcBef>
                <a:spcPts val="795"/>
              </a:spcBef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– minimizar el tiempo de espera esperado según hora del día y condiciones climáticas/tráfico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141981" y="3561124"/>
            <a:ext cx="3989636" cy="2985442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es-ES"/>
              <a:t>Mercado general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09840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7761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$4.2B anuales y en crecimiento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4 principales jugadores solo representan el 22% de los ingresos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854337" y="3583953"/>
            <a:ext cx="6546194" cy="266533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2210" y="603693"/>
            <a:ext cx="5998845" cy="742315"/>
          </a:xfrm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4160520"/>
              </a:tabLst>
            </a:pPr>
            <a:r>
              <a:rPr lang="es-ES"/>
              <a:t>Composición del mercado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38581"/>
            <a:ext cx="600075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73845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Enfoque en servicio urbano bajo demanda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719655"/>
            <a:ext cx="235331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65999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Mercado de 2007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906691" y="2570500"/>
            <a:ext cx="6813142" cy="2890451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2089" y="603693"/>
            <a:ext cx="3343910" cy="742315"/>
          </a:xfrm>
          <a:prstGeom prst="rect"/>
        </p:spPr>
        <p:txBody>
          <a:bodyPr bIns="0" lIns="0" rIns="0" rtlCol="0" tIns="12700" vert="horz" wrap="square">
            <a:normAutofit fontScale="68823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1837689"/>
              </a:tabLst>
            </a:pPr>
            <a:r>
              <a:rPr lang="es-ES"/>
              <a:t>Ciudades objetivo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28534" cy="15538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937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Enfoque inicial en SF/NYC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Expansión a LA, Chicago, Houston, PA, Dallas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– Esto cubre el 50% del mercado total de EE. UU.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550016" y="3747500"/>
            <a:ext cx="5240165" cy="2903829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1396365">
              <a:lnSpc>
                <a:spcPct val="100000"/>
              </a:lnSpc>
              <a:spcBef>
                <a:spcPts val="100"/>
              </a:spcBef>
            </a:pPr>
            <a:r>
              <a:rPr lang="es-ES"/>
              <a:t>Taxis en 2008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938134" cy="294449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59999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La mayoría usa tecnología obsoleta e ineficiente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Asignación por radio, sin comunicación bidireccional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El auto más común, Ford Crown Victoria = 14 mpg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Solicitar un viaje se hace a mano o por teléfono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Sin coordinación por GPS entre cliente/conductor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75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Tiempo muerto significativo en la búsqueda de pasajeros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86244" y="5067416"/>
            <a:ext cx="3989636" cy="1736984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3636"/>
          </a:bodyPr>
          <a:lstStyle/>
          <a:p>
            <a:pPr marL="554990">
              <a:lnSpc>
                <a:spcPct val="100000"/>
              </a:lnSpc>
              <a:spcBef>
                <a:spcPts val="100"/>
              </a:spcBef>
            </a:pPr>
            <a:r>
              <a:rPr lang="es-ES"/>
              <a:t>Resultados potenciales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890509" cy="3948429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49090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Escenario de mejor caso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Se convierte en líder del mercado, $1 mil millones+ en ingresos anuales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Escenario de éxito realista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Obtiene el 5 % de las 5 principales ciudades de EE. UU.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Genera $20‑30 M+ de beneficio anual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Escenario de peor caso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Sigue siendo un servicio de 10 autos y 100 clientes en SF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Ahorra tiempo a ejecutivos basados en San Francisco</a:t>
            </a:r>
            <a:endParaRPr sz="2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/>
              <a:t>SmartPhones, ago 2008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4388906"/>
            <a:ext cx="4328891" cy="2334073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3793350" y="1634158"/>
            <a:ext cx="3351837" cy="2510485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05765">
              <a:lnSpc>
                <a:spcPct val="100000"/>
              </a:lnSpc>
              <a:spcBef>
                <a:spcPts val="100"/>
              </a:spcBef>
            </a:pPr>
            <a:r>
              <a:rPr lang="es-ES"/>
              <a:t>Optimizaciones futuras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340725" cy="318770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71469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Autos más baratos comprando usados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Vehículos híbridos menos costosos (prius)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Tecnología GPS más precisa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Tarifas con descuento para reservas de varias horas Sun‑Tues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Pagar prima por servicio bajo demanda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“llegar ahora” cuesta más que “mañana a las 5 p.m.”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4999"/>
          </a:bodyPr>
          <a:lstStyle/>
          <a:p>
            <a:pPr marL="1029969">
              <a:lnSpc>
                <a:spcPct val="100000"/>
              </a:lnSpc>
              <a:spcBef>
                <a:spcPts val="100"/>
              </a:spcBef>
            </a:pPr>
            <a:r>
              <a:rPr lang="es-ES"/>
              <a:t>Ideas de marketing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76835" vert="horz" wrap="square">
            <a:normAutofit fontScale="66666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es-ES"/>
              <a:t>YellowCab es la única marca reconocible</a:t>
            </a:r>
          </a:p>
          <a:p>
            <a:pPr marL="501015">
              <a:lnSpc>
                <a:spcPct val="100000"/>
              </a:lnSpc>
              <a:spcBef>
                <a:spcPts val="509"/>
              </a:spcBef>
              <a:tabLst>
                <a:tab algn="l" pos="935355"/>
              </a:tabLst>
            </a:pPr>
            <a:r>
              <a:rPr lang="es-ES" sz="3000"/>
              <a:t>– Convertirse en el omnipresente servicio de taxis “premium”</a:t>
            </a:r>
            <a:endParaRPr sz="3000"/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es-ES"/>
              <a:t>Solo por invitación, referido por un miembro existente</a:t>
            </a:r>
          </a:p>
          <a:p>
            <a:pPr indent="-365760" marL="378460">
              <a:lnSpc>
                <a:spcPct val="100000"/>
              </a:lnSpc>
              <a:spcBef>
                <a:spcPts val="765"/>
              </a:spcBef>
              <a:buChar char="•"/>
              <a:tabLst>
                <a:tab algn="l" pos="378460"/>
              </a:tabLst>
            </a:pPr>
            <a:r>
              <a:rPr lang="es-ES"/>
              <a:t>Posible eslogan: El taxi de un clic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/>
              <a:t>El NetJets de los limusinas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/>
              <a:t>Taxis2.0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0713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/>
              <a:t>Servicio basado en ubicación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5010"/>
            <a:ext cx="8508365" cy="880744"/>
          </a:xfrm>
          <a:prstGeom prst="rect">
            <a:avLst/>
          </a:prstGeom>
        </p:spPr>
        <p:txBody>
          <a:bodyPr bIns="0" lIns="0" rIns="0" rtlCol="0" tIns="12065" vert="horz" wrap="square">
            <a:normAutofit fontScale="81345"/>
          </a:bodyPr>
          <a:lstStyle/>
          <a:p>
            <a:pPr indent="-365760" marL="378460">
              <a:lnSpc>
                <a:spcPts val="3635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Extender infraestructura a otras aplicaciones LBS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ts val="3095"/>
              </a:lnSpc>
            </a:pPr>
            <a:r>
              <a:rPr lang="es-ES" sz="2650">
                <a:latin typeface="Arial MT"/>
                <a:cs typeface="Arial MT"/>
              </a:rPr>
              <a:t>– Entregas, uso médico/gubernamental no crítico</a:t>
            </a:r>
            <a:endParaRPr sz="26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855357"/>
            <a:ext cx="6758305" cy="497840"/>
          </a:xfrm>
          <a:prstGeom prst="rect">
            <a:avLst/>
          </a:prstGeom>
        </p:spPr>
        <p:txBody>
          <a:bodyPr bIns="0" lIns="0" rIns="0" rtlCol="0" tIns="12065" vert="horz" wrap="square">
            <a:normAutofit fontScale="46323"/>
          </a:bodyPr>
          <a:lstStyle/>
          <a:p>
            <a:pPr indent="-365760" marL="378460">
              <a:lnSpc>
                <a:spcPct val="100000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Crecimiento hasta una industria de 3.500 millones de dólares en 2010</a:t>
            </a:r>
            <a:endParaRPr sz="310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037614" y="2991177"/>
            <a:ext cx="2296166" cy="2640962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65454"/>
          </a:bodyPr>
          <a:lstStyle/>
          <a:p>
            <a:pPr marL="921385">
              <a:lnSpc>
                <a:spcPct val="100000"/>
              </a:lnSpc>
              <a:spcBef>
                <a:spcPts val="100"/>
              </a:spcBef>
            </a:pPr>
            <a:r>
              <a:rPr lang="es-ES"/>
              <a:t>Avances hasta la fecha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68016"/>
            <a:ext cx="8430260" cy="4276090"/>
          </a:xfrm>
          <a:prstGeom prst="rect">
            <a:avLst/>
          </a:prstGeom>
        </p:spPr>
        <p:txBody>
          <a:bodyPr bIns="0" lIns="0" rIns="0" rtlCol="0" tIns="69215" vert="horz" wrap="square">
            <a:normAutofit fontScale="48749"/>
          </a:bodyPr>
          <a:lstStyle/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Reservado Ubercab.com y código SMS “ubercab”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California LLC + marca registrada presentada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0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Licencia de desarrollo para iPhone solicitada el 28 de noviembre de 2008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Cuenta bancaria y cuenta PayPal creadas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5 asesores y 15 clientes reclutados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Patente provisional presentada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solidFill>
                  <a:srgbClr val="008000"/>
                </a:solidFill>
                <a:latin typeface="Arial MT"/>
                <a:cs typeface="Arial MT"/>
              </a:rPr>
              <a:t>PRÓXIMO:</a:t>
            </a:r>
            <a:r>
              <a:rPr lang="es-ES" sz="3100">
                <a:latin typeface="Arial MT"/>
                <a:cs typeface="Arial MT"/>
              </a:rPr>
              <a:t> Comprar 3 autos, desarrollar la app, demostración el 1 de febrero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575"/>
              </a:spcBef>
            </a:pPr>
            <a:r>
              <a:rPr lang="es-ES" sz="2650">
                <a:latin typeface="Arial MT"/>
                <a:cs typeface="Arial MT"/>
              </a:rPr>
              <a:t>– Obtener unos pocos millones, oficina pequeña + GM en SF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4999"/>
          </a:bodyPr>
          <a:lstStyle/>
          <a:p>
            <a:pPr marL="202565">
              <a:lnSpc>
                <a:spcPct val="100000"/>
              </a:lnSpc>
              <a:spcBef>
                <a:spcPts val="100"/>
              </a:spcBef>
            </a:pPr>
            <a:r>
              <a:rPr lang="es-ES"/>
              <a:t>El Sistema de Medallones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7182"/>
            <a:ext cx="7525384" cy="845819"/>
          </a:xfrm>
          <a:prstGeom prst="rect">
            <a:avLst/>
          </a:prstGeom>
        </p:spPr>
        <p:txBody>
          <a:bodyPr bIns="0" lIns="0" rIns="0" rtlCol="0" tIns="15875" vert="horz" wrap="square">
            <a:normAutofit fontScale="67090"/>
          </a:bodyPr>
          <a:lstStyle/>
          <a:p>
            <a:pPr indent="-352425" marL="365125">
              <a:lnSpc>
                <a:spcPts val="3515"/>
              </a:lnSpc>
              <a:spcBef>
                <a:spcPts val="125"/>
              </a:spcBef>
              <a:buChar char="•"/>
              <a:tabLst>
                <a:tab algn="l" pos="365125"/>
              </a:tabLst>
            </a:pPr>
            <a:r>
              <a:rPr lang="es-ES" sz="2950">
                <a:latin typeface="Arial MT"/>
                <a:cs typeface="Arial MT"/>
              </a:rPr>
              <a:t>Los monopolios de taxis reducen la calidad del servicio</a:t>
            </a:r>
            <a:endParaRPr sz="2950">
              <a:latin typeface="Arial MT"/>
              <a:cs typeface="Arial MT"/>
            </a:endParaRPr>
          </a:p>
          <a:p>
            <a:pPr marL="501015">
              <a:lnSpc>
                <a:spcPts val="2915"/>
              </a:lnSpc>
            </a:pPr>
            <a:r>
              <a:rPr lang="es-ES" sz="2450">
                <a:latin typeface="Arial MT"/>
                <a:cs typeface="Arial MT"/>
              </a:rPr>
              <a:t>– Los medallones son caros y los conductores mal pagados</a:t>
            </a:r>
            <a:endParaRPr sz="24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4877761"/>
            <a:ext cx="8714740" cy="1607820"/>
          </a:xfrm>
          <a:prstGeom prst="rect">
            <a:avLst/>
          </a:prstGeom>
        </p:spPr>
        <p:txBody>
          <a:bodyPr bIns="0" lIns="0" rIns="0" rtlCol="0" tIns="13970" vert="horz" wrap="square">
            <a:normAutofit fontScale="62112"/>
          </a:bodyPr>
          <a:lstStyle/>
          <a:p>
            <a:pPr indent="-283210" marL="784225">
              <a:lnSpc>
                <a:spcPct val="100000"/>
              </a:lnSpc>
              <a:spcBef>
                <a:spcPts val="110"/>
              </a:spcBef>
              <a:buChar char="–"/>
              <a:tabLst>
                <a:tab algn="l" pos="784225"/>
              </a:tabLst>
            </a:pPr>
            <a:r>
              <a:rPr lang="es-ES" sz="2450">
                <a:latin typeface="Arial MT"/>
                <a:cs typeface="Arial MT"/>
              </a:rPr>
              <a:t>Los medallones cuestan ~$500k, los conductores ganan $31k</a:t>
            </a:r>
            <a:endParaRPr sz="2450">
              <a:latin typeface="Arial MT"/>
              <a:cs typeface="Arial MT"/>
            </a:endParaRPr>
          </a:p>
          <a:p>
            <a:pPr indent="-283210" marL="784225">
              <a:lnSpc>
                <a:spcPct val="100000"/>
              </a:lnSpc>
              <a:spcBef>
                <a:spcPts val="50"/>
              </a:spcBef>
              <a:buChar char="–"/>
              <a:tabLst>
                <a:tab algn="l" pos="784225"/>
              </a:tabLst>
            </a:pPr>
            <a:r>
              <a:rPr lang="es-ES" sz="2450">
                <a:latin typeface="Arial MT"/>
                <a:cs typeface="Arial MT"/>
              </a:rPr>
              <a:t>Sin incentivos/responsabilidad para conductores/clientes</a:t>
            </a:r>
            <a:endParaRPr sz="2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24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buChar char="•"/>
              <a:tabLst>
                <a:tab algn="l" pos="365125"/>
              </a:tabLst>
            </a:pPr>
            <a:r>
              <a:rPr lang="es-ES" sz="2950">
                <a:solidFill>
                  <a:srgbClr val="008000"/>
                </a:solidFill>
                <a:latin typeface="Arial MT"/>
                <a:cs typeface="Arial MT"/>
              </a:rPr>
              <a:t>El Hail digital puede hacer innecesario el solicitar viajes en la calle</a:t>
            </a:r>
            <a:endParaRPr sz="29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200456" y="2828334"/>
            <a:ext cx="2029025" cy="1913397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411"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lang="es-ES"/>
              <a:t>Concepto UberCab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835265" cy="412369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850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Un servicio de automóviles rápido y eficiente bajo demanda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Mercado: Profesionales en ciudades estadounidenses</a:t>
            </a:r>
            <a:endParaRPr sz="2750">
              <a:latin typeface="Arial MT"/>
              <a:cs typeface="Arial MT"/>
            </a:endParaRPr>
          </a:p>
          <a:p>
            <a:pPr indent="-366395" marL="378460" marR="5080">
              <a:lnSpc>
                <a:spcPct val="100400"/>
              </a:lnSpc>
              <a:spcBef>
                <a:spcPts val="85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La conveniencia de un taxi en NYC + la experiencia de un chófer profesional. Pero en SF y NYC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La última tecnología web y de dispositivos para consumidores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20"/>
              </a:spcBef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– Automatizar la asignación para reducir el tiempo de espera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1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Flotas optimizadas y conductores incentivados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El “NetJets de los servicios de automóviles”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61071"/>
          </a:bodyPr>
          <a:lstStyle/>
          <a:p>
            <a:pPr marL="609600">
              <a:lnSpc>
                <a:spcPct val="100000"/>
              </a:lnSpc>
              <a:spcBef>
                <a:spcPts val="100"/>
              </a:spcBef>
            </a:pPr>
            <a:r>
              <a:rPr lang="es-ES"/>
              <a:t>Servicio de coche con 1 clic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78097"/>
            <a:ext cx="8571865" cy="4097654"/>
          </a:xfrm>
          <a:prstGeom prst="rect">
            <a:avLst/>
          </a:prstGeom>
        </p:spPr>
        <p:txBody>
          <a:bodyPr bIns="0" lIns="0" rIns="0" rtlCol="0" tIns="76835" vert="horz" wrap="square">
            <a:normAutofit fontScale="62045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Debe ser miembro para usar el servicio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Clientela profesional y de confianza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No se solicita desde la calle</a:t>
            </a:r>
            <a:endParaRPr sz="2750">
              <a:latin typeface="Arial MT"/>
              <a:cs typeface="Arial MT"/>
            </a:endParaRPr>
          </a:p>
          <a:p>
            <a:pPr indent="-434340" lvl="1" marL="935355" marR="5080">
              <a:lnSpc>
                <a:spcPts val="3420"/>
              </a:lnSpc>
              <a:spcBef>
                <a:spcPts val="775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Por lo tanto, no se requieren licencias de medallones, ya que los clientes son miembros del servicio y utilizan la solicitud digital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3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Recogida garantizada (a diferencia de un taxi amarillo)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Aplicación móvil emparejará al cliente y al conductor</a:t>
            </a:r>
            <a:endParaRPr sz="300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65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Ver fotos del otro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428"/>
          </a:bodyPr>
          <a:lstStyle/>
          <a:p>
            <a:pPr marL="704215">
              <a:lnSpc>
                <a:spcPct val="100000"/>
              </a:lnSpc>
              <a:spcBef>
                <a:spcPts val="100"/>
              </a:spcBef>
            </a:pPr>
            <a:r>
              <a:rPr lang="es-ES"/>
              <a:t>Diferenciadores clave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7362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5285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Miembros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Exclusivos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- Clientela respetable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Solicitud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con un clic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“Recogida aquí en 5 minutos”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Tiempo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de respuesta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rápido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más fácil que llamar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Automóviles de lujo – 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Mercedes</a:t>
            </a:r>
            <a:r>
              <a:rPr lang="es-ES" sz="2750">
                <a:latin typeface="Arial MT"/>
                <a:cs typeface="Arial MT"/>
              </a:rPr>
              <a:t> 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Sedán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Excelentes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conductores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Función “Califica tu viaje”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Solución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de alta tecnología: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Asignación automática con geolocalización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Flota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optimizada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Software logístico basado en localización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73709">
              <a:lnSpc>
                <a:spcPct val="100000"/>
              </a:lnSpc>
              <a:spcBef>
                <a:spcPts val="100"/>
              </a:spcBef>
            </a:pPr>
            <a:r>
              <a:rPr lang="es-ES"/>
              <a:t>Principios operativos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690245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319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Servicio de lujo bajo demanda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Flota moderna y eficiente en combustible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Centrado en el cliente, coordinado por computadora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La mejor experiencia posible para el usuario final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Tiempo de respuesta estadísticamente optimizado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Pre-pagado, sistema de facturación sin efectivo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Rentable por diseño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1233805">
              <a:lnSpc>
                <a:spcPct val="100000"/>
              </a:lnSpc>
              <a:spcBef>
                <a:spcPts val="100"/>
              </a:spcBef>
            </a:pPr>
            <a:r>
              <a:rPr lang="es-ES"/>
              <a:t>UberCab apps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025005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3333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Solicitud de 1 clic desde dispositivos geo-conscientes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SMS desde cualquier teléfono: “pickup @work in 5”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355310"/>
            <a:ext cx="1547002" cy="2678981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4444719" y="3303291"/>
            <a:ext cx="1628423" cy="3080433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7245334" y="3303291"/>
            <a:ext cx="1414559" cy="2755322"/>
          </a:xfrm>
          <a:prstGeom prst="rect">
            <a:avLst/>
          </a:prstGeom>
        </p:spPr>
      </p:pic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6153"/>
          </a:bodyPr>
          <a:lstStyle/>
          <a:p>
            <a:pPr marL="1315085">
              <a:lnSpc>
                <a:spcPct val="100000"/>
              </a:lnSpc>
              <a:spcBef>
                <a:spcPts val="100"/>
              </a:spcBef>
            </a:pPr>
            <a:r>
              <a:rPr lang="es-ES"/>
              <a:t>UberCab.com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18730" cy="255778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300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Reservar viajes, mostrar estado de flota, historial de viajes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Pre-especificar ubicaciones con etiquetas + coordenadas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Para permitir fácil envío por SMS de ubicaciones de recogida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Integración con Google Maps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Lat/long para “home”, “bob-work”, “alice-apt”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888342" y="4701020"/>
            <a:ext cx="2768319" cy="191339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2024-10-29T09:15:30Z</dcterms:created>
  <dcterms:modified xsi:type="dcterms:W3CDTF">2024-10-29T09:15:30Z</dcterms:modified>
</cp:coreProperties>
</file>