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9575" y="1039668"/>
            <a:ext cx="774299" cy="14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9368" y="603693"/>
            <a:ext cx="6334663" cy="74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5191" y="1778097"/>
            <a:ext cx="867727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79348" y="6994458"/>
            <a:ext cx="259715" cy="214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80768" y="602823"/>
            <a:ext cx="1791335" cy="977265"/>
          </a:xfrm>
          <a:custGeom>
            <a:avLst/>
            <a:gdLst/>
            <a:ahLst/>
            <a:cxnLst/>
            <a:rect l="l" t="t" r="r" b="b"/>
            <a:pathLst>
              <a:path w="1791335" h="977265">
                <a:moveTo>
                  <a:pt x="0" y="0"/>
                </a:moveTo>
                <a:lnTo>
                  <a:pt x="1791265" y="0"/>
                </a:lnTo>
                <a:lnTo>
                  <a:pt x="1791265" y="977053"/>
                </a:lnTo>
                <a:lnTo>
                  <a:pt x="0" y="97705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5763" y="5488962"/>
            <a:ext cx="5577840" cy="54673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3400" spc="-10">
                <a:solidFill>
                  <a:srgbClr val="888888"/>
                </a:solidFill>
                <a:latin typeface="Trebuchet MS"/>
                <a:cs typeface="Trebuchet MS"/>
              </a:rPr>
              <a:t>Next-</a:t>
            </a:r>
            <a:r>
              <a:rPr dirty="0" sz="3400">
                <a:solidFill>
                  <a:srgbClr val="888888"/>
                </a:solidFill>
                <a:latin typeface="Trebuchet MS"/>
                <a:cs typeface="Trebuchet MS"/>
              </a:rPr>
              <a:t>Generation</a:t>
            </a:r>
            <a:r>
              <a:rPr dirty="0" sz="3400" spc="10">
                <a:solidFill>
                  <a:srgbClr val="888888"/>
                </a:solidFill>
                <a:latin typeface="Trebuchet MS"/>
                <a:cs typeface="Trebuchet MS"/>
              </a:rPr>
              <a:t> </a:t>
            </a:r>
            <a:r>
              <a:rPr dirty="0" sz="3400">
                <a:solidFill>
                  <a:srgbClr val="888888"/>
                </a:solidFill>
                <a:latin typeface="Trebuchet MS"/>
                <a:cs typeface="Trebuchet MS"/>
              </a:rPr>
              <a:t>Car</a:t>
            </a:r>
            <a:r>
              <a:rPr dirty="0" sz="3400" spc="25">
                <a:solidFill>
                  <a:srgbClr val="888888"/>
                </a:solidFill>
                <a:latin typeface="Trebuchet MS"/>
                <a:cs typeface="Trebuchet MS"/>
              </a:rPr>
              <a:t> </a:t>
            </a:r>
            <a:r>
              <a:rPr dirty="0" sz="3400" spc="-10">
                <a:solidFill>
                  <a:srgbClr val="888888"/>
                </a:solidFill>
                <a:latin typeface="Trebuchet MS"/>
                <a:cs typeface="Trebuchet MS"/>
              </a:rPr>
              <a:t>Service</a:t>
            </a:r>
            <a:endParaRPr sz="34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7822" y="3295611"/>
            <a:ext cx="651369" cy="113519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1513" y="3398283"/>
            <a:ext cx="651369" cy="123488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70358" y="3110383"/>
            <a:ext cx="4139986" cy="151493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78245" y="1613369"/>
            <a:ext cx="1626028" cy="309804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68148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Use-Cases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275195" cy="364871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Trips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to/from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restaurants,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bars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shows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Fast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local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transport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where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parking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isn’t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easy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Airport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pickup/dropoff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(pre-</a:t>
            </a:r>
            <a:r>
              <a:rPr dirty="0" sz="2750" spc="-10">
                <a:latin typeface="Arial MT"/>
                <a:cs typeface="Arial MT"/>
              </a:rPr>
              <a:t>scheduled)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Working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while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commuting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(wifi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cars)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pos="935355" algn="l"/>
              </a:tabLst>
            </a:pPr>
            <a:r>
              <a:rPr dirty="0" sz="2550" spc="-50">
                <a:latin typeface="Arial MT"/>
                <a:cs typeface="Arial MT"/>
              </a:rPr>
              <a:t>–</a:t>
            </a:r>
            <a:r>
              <a:rPr dirty="0" sz="2550">
                <a:latin typeface="Arial MT"/>
                <a:cs typeface="Arial MT"/>
              </a:rPr>
              <a:t>	3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person rideshare to a </a:t>
            </a:r>
            <a:r>
              <a:rPr dirty="0" sz="2550" spc="-10">
                <a:latin typeface="Arial MT"/>
                <a:cs typeface="Arial MT"/>
              </a:rPr>
              <a:t>South-</a:t>
            </a:r>
            <a:r>
              <a:rPr dirty="0" sz="2550">
                <a:latin typeface="Arial MT"/>
                <a:cs typeface="Arial MT"/>
              </a:rPr>
              <a:t>Bay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campus</a:t>
            </a:r>
            <a:endParaRPr sz="25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90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Dropping</a:t>
            </a:r>
            <a:r>
              <a:rPr dirty="0" sz="2750" spc="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off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Kids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at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School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Elderly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transport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69695">
              <a:lnSpc>
                <a:spcPct val="100000"/>
              </a:lnSpc>
              <a:spcBef>
                <a:spcPts val="100"/>
              </a:spcBef>
            </a:pPr>
            <a:r>
              <a:rPr dirty="0"/>
              <a:t>User</a:t>
            </a:r>
            <a:r>
              <a:rPr dirty="0" spc="-40"/>
              <a:t> </a:t>
            </a:r>
            <a:r>
              <a:rPr dirty="0" spc="-10"/>
              <a:t>Benefits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8512175" cy="360807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Cabs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don’t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guarantee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pickup,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can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take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45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mins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Cab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aren’t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as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safe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or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clean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as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limos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Car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services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require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1-3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hours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notice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Car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services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transfers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average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over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$60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+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tax</a:t>
            </a:r>
            <a:endParaRPr sz="2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60"/>
              </a:spcBef>
              <a:buFont typeface="Arial MT"/>
              <a:buChar char="•"/>
            </a:pPr>
            <a:endParaRPr sz="2750">
              <a:latin typeface="Arial MT"/>
              <a:cs typeface="Arial MT"/>
            </a:endParaRPr>
          </a:p>
          <a:p>
            <a:pPr marL="379095" marR="5080" indent="-366395">
              <a:lnSpc>
                <a:spcPct val="100400"/>
              </a:lnSpc>
              <a:buChar char="•"/>
              <a:tabLst>
                <a:tab pos="379095" algn="l"/>
              </a:tabLst>
            </a:pPr>
            <a:r>
              <a:rPr dirty="0" sz="2750">
                <a:latin typeface="Arial MT"/>
                <a:cs typeface="Arial MT"/>
              </a:rPr>
              <a:t>UberCab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would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be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faster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cheaper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than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limo,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but </a:t>
            </a:r>
            <a:r>
              <a:rPr dirty="0" sz="2750">
                <a:latin typeface="Arial MT"/>
                <a:cs typeface="Arial MT"/>
              </a:rPr>
              <a:t>nicer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safer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than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taxicab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dirty="0"/>
              <a:t>Environmental</a:t>
            </a:r>
            <a:r>
              <a:rPr dirty="0" spc="-70"/>
              <a:t> </a:t>
            </a:r>
            <a:r>
              <a:rPr dirty="0" spc="-10"/>
              <a:t>Benefits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58895"/>
            <a:ext cx="8167370" cy="443420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620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Better</a:t>
            </a:r>
            <a:r>
              <a:rPr dirty="0" sz="3100" spc="-9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Utilization</a:t>
            </a:r>
            <a:r>
              <a:rPr dirty="0" sz="3100" spc="-9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of</a:t>
            </a:r>
            <a:r>
              <a:rPr dirty="0" sz="3100" spc="-95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Vehicle</a:t>
            </a:r>
            <a:r>
              <a:rPr dirty="0" sz="3100" spc="-90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Resources</a:t>
            </a:r>
            <a:endParaRPr sz="310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470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In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NYC, 35%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of time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is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spend looking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for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fares</a:t>
            </a:r>
            <a:endParaRPr sz="265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555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In less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dense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cities,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can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be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over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half</a:t>
            </a:r>
            <a:r>
              <a:rPr dirty="0" sz="2650" spc="15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“dead-time”</a:t>
            </a:r>
            <a:endParaRPr sz="265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560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As</a:t>
            </a:r>
            <a:r>
              <a:rPr dirty="0" sz="2650" spc="-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swarm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size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increases,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efficiency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will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improve</a:t>
            </a:r>
            <a:endParaRPr sz="26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8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Hybrid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vehicles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(2x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efficiency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cab)</a:t>
            </a:r>
            <a:endParaRPr sz="275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535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Mercedes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S400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BlueHybrid,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Lexus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GS-</a:t>
            </a:r>
            <a:r>
              <a:rPr dirty="0" sz="2650" spc="-20">
                <a:latin typeface="Arial MT"/>
                <a:cs typeface="Arial MT"/>
              </a:rPr>
              <a:t>450h</a:t>
            </a:r>
            <a:endParaRPr sz="265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560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Reduce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carbon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footprint,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better use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of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time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in </a:t>
            </a:r>
            <a:r>
              <a:rPr dirty="0" sz="2650" spc="-25">
                <a:latin typeface="Arial MT"/>
                <a:cs typeface="Arial MT"/>
              </a:rPr>
              <a:t>car</a:t>
            </a:r>
            <a:endParaRPr sz="2650">
              <a:latin typeface="Arial MT"/>
              <a:cs typeface="Arial MT"/>
            </a:endParaRPr>
          </a:p>
          <a:p>
            <a:pPr marL="378460" indent="-366395">
              <a:lnSpc>
                <a:spcPct val="100000"/>
              </a:lnSpc>
              <a:spcBef>
                <a:spcPts val="785"/>
              </a:spcBef>
              <a:buChar char="•"/>
              <a:tabLst>
                <a:tab pos="378460" algn="l"/>
                <a:tab pos="501015" algn="l"/>
              </a:tabLst>
            </a:pPr>
            <a:r>
              <a:rPr dirty="0" sz="2750">
                <a:latin typeface="Arial MT"/>
                <a:cs typeface="Arial MT"/>
              </a:rPr>
              <a:t>Ridesharing/Carpooling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incentives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–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lower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rates</a:t>
            </a:r>
            <a:endParaRPr sz="2750">
              <a:latin typeface="Arial MT"/>
              <a:cs typeface="Arial MT"/>
            </a:endParaRPr>
          </a:p>
          <a:p>
            <a:pPr lvl="1" marL="798830" indent="-297815">
              <a:lnSpc>
                <a:spcPct val="100000"/>
              </a:lnSpc>
              <a:spcBef>
                <a:spcPts val="535"/>
              </a:spcBef>
              <a:buChar char="–"/>
              <a:tabLst>
                <a:tab pos="798830" algn="l"/>
              </a:tabLst>
            </a:pPr>
            <a:r>
              <a:rPr dirty="0" sz="2650">
                <a:latin typeface="Arial MT"/>
                <a:cs typeface="Arial MT"/>
              </a:rPr>
              <a:t>Trip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to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SFO,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or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Ballpark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to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Marina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after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a</a:t>
            </a:r>
            <a:r>
              <a:rPr dirty="0" sz="2650" spc="-5">
                <a:latin typeface="Arial MT"/>
                <a:cs typeface="Arial MT"/>
              </a:rPr>
              <a:t> </a:t>
            </a:r>
            <a:r>
              <a:rPr dirty="0" sz="2650" spc="-20">
                <a:latin typeface="Arial MT"/>
                <a:cs typeface="Arial MT"/>
              </a:rPr>
              <a:t>game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dirty="0"/>
              <a:t>UberCab</a:t>
            </a:r>
            <a:r>
              <a:rPr dirty="0" spc="-90"/>
              <a:t> </a:t>
            </a:r>
            <a:r>
              <a:rPr dirty="0" spc="-10"/>
              <a:t>Fleet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71054" y="4399416"/>
            <a:ext cx="2706914" cy="98856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2721" y="4461709"/>
            <a:ext cx="2390524" cy="917821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7150" rIns="0" bIns="0" rtlCol="0" vert="horz">
            <a:spAutoFit/>
          </a:bodyPr>
          <a:lstStyle/>
          <a:p>
            <a:pPr marL="365125" indent="-352425">
              <a:lnSpc>
                <a:spcPct val="100000"/>
              </a:lnSpc>
              <a:spcBef>
                <a:spcPts val="450"/>
              </a:spcBef>
              <a:buChar char="•"/>
              <a:tabLst>
                <a:tab pos="365125" algn="l"/>
              </a:tabLst>
            </a:pPr>
            <a:r>
              <a:rPr dirty="0" sz="3350"/>
              <a:t>Premium</a:t>
            </a:r>
            <a:r>
              <a:rPr dirty="0" sz="3350" spc="35"/>
              <a:t> </a:t>
            </a:r>
            <a:r>
              <a:rPr dirty="0" sz="3350"/>
              <a:t>–</a:t>
            </a:r>
            <a:r>
              <a:rPr dirty="0" sz="3350" spc="35"/>
              <a:t> </a:t>
            </a:r>
            <a:r>
              <a:rPr dirty="0" sz="3350"/>
              <a:t>S550</a:t>
            </a:r>
            <a:r>
              <a:rPr dirty="0" sz="3350" spc="40"/>
              <a:t> </a:t>
            </a:r>
            <a:r>
              <a:rPr dirty="0" sz="3350"/>
              <a:t>for</a:t>
            </a:r>
            <a:r>
              <a:rPr dirty="0" sz="3350" spc="35"/>
              <a:t> </a:t>
            </a:r>
            <a:r>
              <a:rPr dirty="0" sz="3350"/>
              <a:t>SF</a:t>
            </a:r>
            <a:r>
              <a:rPr dirty="0" sz="3350" spc="35"/>
              <a:t> </a:t>
            </a:r>
            <a:r>
              <a:rPr dirty="0" sz="3350"/>
              <a:t>Beta</a:t>
            </a:r>
            <a:r>
              <a:rPr dirty="0" sz="3350" spc="35"/>
              <a:t> </a:t>
            </a:r>
            <a:r>
              <a:rPr dirty="0" sz="3350" spc="-10"/>
              <a:t>clients</a:t>
            </a:r>
            <a:endParaRPr sz="3350"/>
          </a:p>
          <a:p>
            <a:pPr lvl="1" marL="853440" indent="-352425">
              <a:lnSpc>
                <a:spcPct val="100000"/>
              </a:lnSpc>
              <a:spcBef>
                <a:spcPts val="365"/>
              </a:spcBef>
              <a:buChar char="•"/>
              <a:tabLst>
                <a:tab pos="853440" algn="l"/>
              </a:tabLst>
            </a:pPr>
            <a:r>
              <a:rPr dirty="0" sz="3350">
                <a:latin typeface="Arial MT"/>
                <a:cs typeface="Arial MT"/>
              </a:rPr>
              <a:t>30mpg</a:t>
            </a:r>
            <a:r>
              <a:rPr dirty="0" sz="3350" spc="55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with</a:t>
            </a:r>
            <a:r>
              <a:rPr dirty="0" sz="3350" spc="50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S400</a:t>
            </a:r>
            <a:r>
              <a:rPr dirty="0" sz="3350" spc="55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BlueHybrid</a:t>
            </a:r>
            <a:r>
              <a:rPr dirty="0" sz="3350" spc="55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(in</a:t>
            </a:r>
            <a:r>
              <a:rPr dirty="0" sz="3350" spc="50">
                <a:latin typeface="Arial MT"/>
                <a:cs typeface="Arial MT"/>
              </a:rPr>
              <a:t> </a:t>
            </a:r>
            <a:r>
              <a:rPr dirty="0" sz="3350" spc="-10">
                <a:latin typeface="Arial MT"/>
                <a:cs typeface="Arial MT"/>
              </a:rPr>
              <a:t>2010)</a:t>
            </a:r>
            <a:endParaRPr sz="3350">
              <a:latin typeface="Arial MT"/>
              <a:cs typeface="Arial MT"/>
            </a:endParaRPr>
          </a:p>
          <a:p>
            <a:pPr marL="365125" indent="-352425">
              <a:lnSpc>
                <a:spcPct val="100000"/>
              </a:lnSpc>
              <a:spcBef>
                <a:spcPts val="360"/>
              </a:spcBef>
              <a:buChar char="•"/>
              <a:tabLst>
                <a:tab pos="365125" algn="l"/>
              </a:tabLst>
            </a:pPr>
            <a:r>
              <a:rPr dirty="0" sz="3350"/>
              <a:t>Standard</a:t>
            </a:r>
            <a:r>
              <a:rPr dirty="0" sz="3350" spc="65"/>
              <a:t> </a:t>
            </a:r>
            <a:r>
              <a:rPr dirty="0" sz="3350"/>
              <a:t>–</a:t>
            </a:r>
            <a:r>
              <a:rPr dirty="0" sz="3350" spc="75"/>
              <a:t> </a:t>
            </a:r>
            <a:r>
              <a:rPr dirty="0" sz="3350"/>
              <a:t>Lexus</a:t>
            </a:r>
            <a:r>
              <a:rPr dirty="0" sz="3350" spc="75"/>
              <a:t> </a:t>
            </a:r>
            <a:r>
              <a:rPr dirty="0" sz="3350"/>
              <a:t>GS450h</a:t>
            </a:r>
            <a:r>
              <a:rPr dirty="0" sz="3350" spc="75"/>
              <a:t> </a:t>
            </a:r>
            <a:r>
              <a:rPr dirty="0" sz="3350"/>
              <a:t>or</a:t>
            </a:r>
            <a:r>
              <a:rPr dirty="0" sz="3350" spc="80"/>
              <a:t> </a:t>
            </a:r>
            <a:r>
              <a:rPr dirty="0" sz="3350"/>
              <a:t>e320–</a:t>
            </a:r>
            <a:r>
              <a:rPr dirty="0" sz="3350" spc="75"/>
              <a:t> </a:t>
            </a:r>
            <a:r>
              <a:rPr dirty="0" sz="3350" spc="-10"/>
              <a:t>23mpg</a:t>
            </a:r>
            <a:endParaRPr sz="335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985191" y="5547586"/>
            <a:ext cx="8359775" cy="5416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65125" indent="-352425">
              <a:lnSpc>
                <a:spcPct val="100000"/>
              </a:lnSpc>
              <a:spcBef>
                <a:spcPts val="135"/>
              </a:spcBef>
              <a:buChar char="•"/>
              <a:tabLst>
                <a:tab pos="365125" algn="l"/>
              </a:tabLst>
            </a:pPr>
            <a:r>
              <a:rPr dirty="0" sz="3350">
                <a:latin typeface="Arial MT"/>
                <a:cs typeface="Arial MT"/>
              </a:rPr>
              <a:t>Existing</a:t>
            </a:r>
            <a:r>
              <a:rPr dirty="0" sz="3350" spc="70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cab/towncar</a:t>
            </a:r>
            <a:r>
              <a:rPr dirty="0" sz="3350" spc="80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fleets</a:t>
            </a:r>
            <a:r>
              <a:rPr dirty="0" sz="3350" spc="80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get</a:t>
            </a:r>
            <a:r>
              <a:rPr dirty="0" sz="3350" spc="80">
                <a:latin typeface="Arial MT"/>
                <a:cs typeface="Arial MT"/>
              </a:rPr>
              <a:t> </a:t>
            </a:r>
            <a:r>
              <a:rPr dirty="0" sz="3350">
                <a:latin typeface="Arial MT"/>
                <a:cs typeface="Arial MT"/>
              </a:rPr>
              <a:t>14-16</a:t>
            </a:r>
            <a:r>
              <a:rPr dirty="0" sz="3350" spc="80">
                <a:latin typeface="Arial MT"/>
                <a:cs typeface="Arial MT"/>
              </a:rPr>
              <a:t> </a:t>
            </a:r>
            <a:r>
              <a:rPr dirty="0" sz="3350" spc="-25">
                <a:latin typeface="Arial MT"/>
                <a:cs typeface="Arial MT"/>
              </a:rPr>
              <a:t>mpg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90880">
              <a:lnSpc>
                <a:spcPct val="100000"/>
              </a:lnSpc>
              <a:spcBef>
                <a:spcPts val="100"/>
              </a:spcBef>
            </a:pPr>
            <a:r>
              <a:rPr dirty="0"/>
              <a:t>Initial</a:t>
            </a:r>
            <a:r>
              <a:rPr dirty="0" spc="-25"/>
              <a:t> </a:t>
            </a:r>
            <a:r>
              <a:rPr dirty="0" spc="-10"/>
              <a:t>Service</a:t>
            </a:r>
            <a:r>
              <a:rPr dirty="0" spc="-280"/>
              <a:t> </a:t>
            </a:r>
            <a:r>
              <a:rPr dirty="0" spc="-20"/>
              <a:t>Area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4823" y="2638352"/>
            <a:ext cx="3745372" cy="367752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85191" y="1838581"/>
            <a:ext cx="6844665" cy="4489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12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Central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SF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Start,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Manhattan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soon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after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654175">
              <a:lnSpc>
                <a:spcPct val="100000"/>
              </a:lnSpc>
              <a:spcBef>
                <a:spcPts val="100"/>
              </a:spcBef>
            </a:pPr>
            <a:r>
              <a:rPr dirty="0" spc="-535"/>
              <a:t>T</a:t>
            </a:r>
            <a:r>
              <a:rPr dirty="0"/>
              <a:t>e</a:t>
            </a:r>
            <a:r>
              <a:rPr dirty="0" spc="-5"/>
              <a:t>c</a:t>
            </a:r>
            <a:r>
              <a:rPr dirty="0"/>
              <a:t>hnology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97418"/>
            <a:ext cx="7296150" cy="135318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45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Mobile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phones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+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intelligent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scheduling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32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Applications</a:t>
            </a:r>
            <a:r>
              <a:rPr dirty="0" sz="2550" spc="-3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for</a:t>
            </a:r>
            <a:r>
              <a:rPr dirty="0" sz="2550" spc="-2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iphone,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blackberry,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symbian</a:t>
            </a:r>
            <a:endParaRPr sz="25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36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Operations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research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for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route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optimization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191" y="5098140"/>
            <a:ext cx="6353810" cy="100266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64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Payment/utilization/reputation</a:t>
            </a:r>
            <a:r>
              <a:rPr dirty="0" sz="2750" spc="2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tracking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4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Patent-pending</a:t>
            </a:r>
            <a:r>
              <a:rPr dirty="0" sz="2750" spc="1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system</a:t>
            </a:r>
            <a:r>
              <a:rPr dirty="0" sz="2750" spc="12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design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6967" y="3619950"/>
            <a:ext cx="4266468" cy="1352973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92430">
              <a:lnSpc>
                <a:spcPct val="100000"/>
              </a:lnSpc>
              <a:spcBef>
                <a:spcPts val="100"/>
              </a:spcBef>
            </a:pPr>
            <a:r>
              <a:rPr dirty="0"/>
              <a:t>Demand</a:t>
            </a:r>
            <a:r>
              <a:rPr dirty="0" spc="-40"/>
              <a:t> </a:t>
            </a:r>
            <a:r>
              <a:rPr dirty="0" spc="-10"/>
              <a:t>Forecasting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53316"/>
            <a:ext cx="8515350" cy="1383665"/>
          </a:xfrm>
          <a:prstGeom prst="rect">
            <a:avLst/>
          </a:prstGeom>
        </p:spPr>
        <p:txBody>
          <a:bodyPr wrap="square" lIns="0" tIns="10160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80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Cars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hover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statistically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optimized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positions</a:t>
            </a:r>
            <a:endParaRPr sz="2750">
              <a:latin typeface="Arial MT"/>
              <a:cs typeface="Arial MT"/>
            </a:endParaRPr>
          </a:p>
          <a:p>
            <a:pPr marL="935355" marR="5080" indent="-434340">
              <a:lnSpc>
                <a:spcPts val="2990"/>
              </a:lnSpc>
              <a:spcBef>
                <a:spcPts val="795"/>
              </a:spcBef>
              <a:tabLst>
                <a:tab pos="935355" algn="l"/>
              </a:tabLst>
            </a:pPr>
            <a:r>
              <a:rPr dirty="0" sz="2550" spc="-50">
                <a:latin typeface="Arial MT"/>
                <a:cs typeface="Arial MT"/>
              </a:rPr>
              <a:t>–</a:t>
            </a:r>
            <a:r>
              <a:rPr dirty="0" sz="2550">
                <a:latin typeface="Arial MT"/>
                <a:cs typeface="Arial MT"/>
              </a:rPr>
              <a:t>	minimize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expected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pickup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time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given hour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of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week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 spc="-50">
                <a:latin typeface="Arial MT"/>
                <a:cs typeface="Arial MT"/>
              </a:rPr>
              <a:t>&amp; </a:t>
            </a:r>
            <a:r>
              <a:rPr dirty="0" sz="2550">
                <a:latin typeface="Arial MT"/>
                <a:cs typeface="Arial MT"/>
              </a:rPr>
              <a:t>weather/traffic</a:t>
            </a:r>
            <a:r>
              <a:rPr dirty="0" sz="2550" spc="-10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conditions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1981" y="3561124"/>
            <a:ext cx="3989636" cy="2985442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dirty="0"/>
              <a:t>Overall</a:t>
            </a:r>
            <a:r>
              <a:rPr dirty="0" spc="-40"/>
              <a:t> </a:t>
            </a:r>
            <a:r>
              <a:rPr dirty="0" spc="-10"/>
              <a:t>Market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609840" cy="108394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$4.2B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annually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growing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 spc="-40">
                <a:latin typeface="Arial MT"/>
                <a:cs typeface="Arial MT"/>
              </a:rPr>
              <a:t>Top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4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players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combined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only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22%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revenues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4337" y="3583953"/>
            <a:ext cx="6546194" cy="2665337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2210" y="603693"/>
            <a:ext cx="5998845" cy="742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60520" algn="l"/>
              </a:tabLst>
            </a:pPr>
            <a:r>
              <a:rPr dirty="0"/>
              <a:t>Composition</a:t>
            </a:r>
            <a:r>
              <a:rPr dirty="0" spc="-95"/>
              <a:t> </a:t>
            </a:r>
            <a:r>
              <a:rPr dirty="0" spc="-25"/>
              <a:t>of</a:t>
            </a:r>
            <a:r>
              <a:rPr dirty="0"/>
              <a:t>	</a:t>
            </a:r>
            <a:r>
              <a:rPr dirty="0" spc="-10"/>
              <a:t>Market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838581"/>
            <a:ext cx="6000750" cy="4489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12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Focus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Urban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service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on-</a:t>
            </a:r>
            <a:r>
              <a:rPr dirty="0" sz="2750" spc="-10">
                <a:latin typeface="Arial MT"/>
                <a:cs typeface="Arial MT"/>
              </a:rPr>
              <a:t>demand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191" y="5719655"/>
            <a:ext cx="2353310" cy="4489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12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2007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Market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6691" y="2570500"/>
            <a:ext cx="6813142" cy="2890451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2089" y="603693"/>
            <a:ext cx="3343910" cy="742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37689" algn="l"/>
              </a:tabLst>
            </a:pPr>
            <a:r>
              <a:rPr dirty="0" spc="-455"/>
              <a:t>T</a:t>
            </a:r>
            <a:r>
              <a:rPr dirty="0" spc="80"/>
              <a:t>a</a:t>
            </a:r>
            <a:r>
              <a:rPr dirty="0" spc="75"/>
              <a:t>r</a:t>
            </a:r>
            <a:r>
              <a:rPr dirty="0" spc="80"/>
              <a:t>get</a:t>
            </a:r>
            <a:r>
              <a:rPr dirty="0"/>
              <a:t>	</a:t>
            </a:r>
            <a:r>
              <a:rPr dirty="0" spc="-10"/>
              <a:t>Cities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328534" cy="155384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Focus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SF/NYC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begin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Expand</a:t>
            </a:r>
            <a:r>
              <a:rPr dirty="0" sz="2750" spc="1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LA,</a:t>
            </a:r>
            <a:r>
              <a:rPr dirty="0" sz="2750" spc="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Chicago,</a:t>
            </a:r>
            <a:r>
              <a:rPr dirty="0" sz="2750" spc="2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Houston,</a:t>
            </a:r>
            <a:r>
              <a:rPr dirty="0" sz="2750" spc="2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PA,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Dallas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pos="935355" algn="l"/>
              </a:tabLst>
            </a:pPr>
            <a:r>
              <a:rPr dirty="0" sz="2550" spc="-50">
                <a:latin typeface="Arial MT"/>
                <a:cs typeface="Arial MT"/>
              </a:rPr>
              <a:t>–</a:t>
            </a:r>
            <a:r>
              <a:rPr dirty="0" sz="2550">
                <a:latin typeface="Arial MT"/>
                <a:cs typeface="Arial MT"/>
              </a:rPr>
              <a:t>	This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covers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50%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of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entire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US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market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0016" y="3747500"/>
            <a:ext cx="5240165" cy="2903829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96365">
              <a:lnSpc>
                <a:spcPct val="100000"/>
              </a:lnSpc>
              <a:spcBef>
                <a:spcPts val="100"/>
              </a:spcBef>
            </a:pPr>
            <a:r>
              <a:rPr dirty="0"/>
              <a:t>Cabs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2008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53316"/>
            <a:ext cx="7938134" cy="2944495"/>
          </a:xfrm>
          <a:prstGeom prst="rect">
            <a:avLst/>
          </a:prstGeom>
        </p:spPr>
        <p:txBody>
          <a:bodyPr wrap="square" lIns="0" tIns="10160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80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Most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use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aging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inefficient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technology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4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Radio dispatch,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no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2-</a:t>
            </a:r>
            <a:r>
              <a:rPr dirty="0" sz="2550">
                <a:latin typeface="Arial MT"/>
                <a:cs typeface="Arial MT"/>
              </a:rPr>
              <a:t>way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communication</a:t>
            </a:r>
            <a:endParaRPr sz="25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8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Most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common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car,</a:t>
            </a:r>
            <a:r>
              <a:rPr dirty="0" sz="2550" spc="-4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Ford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Crown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Victoria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=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14mpg</a:t>
            </a:r>
            <a:endParaRPr sz="25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0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Hailing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is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done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by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hand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or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phone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745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No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GPS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coordination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between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client/driver</a:t>
            </a:r>
            <a:endParaRPr sz="25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575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Significant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fareseeking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or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“dead-time”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244" y="5067416"/>
            <a:ext cx="3989636" cy="1736984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dirty="0"/>
              <a:t>Potential</a:t>
            </a:r>
            <a:r>
              <a:rPr dirty="0" spc="-40"/>
              <a:t> </a:t>
            </a:r>
            <a:r>
              <a:rPr dirty="0" spc="-10"/>
              <a:t>Outcomes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53316"/>
            <a:ext cx="7890509" cy="3948429"/>
          </a:xfrm>
          <a:prstGeom prst="rect">
            <a:avLst/>
          </a:prstGeom>
        </p:spPr>
        <p:txBody>
          <a:bodyPr wrap="square" lIns="0" tIns="10160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80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Best-Case</a:t>
            </a:r>
            <a:r>
              <a:rPr dirty="0" sz="2750" spc="10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Scenario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4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Becomes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market</a:t>
            </a:r>
            <a:r>
              <a:rPr dirty="0" sz="2550" spc="-4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leader,</a:t>
            </a:r>
            <a:r>
              <a:rPr dirty="0" sz="2550" spc="-4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$1B+</a:t>
            </a:r>
            <a:r>
              <a:rPr dirty="0" sz="2550" spc="-3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in</a:t>
            </a:r>
            <a:r>
              <a:rPr dirty="0" sz="2550" spc="-3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yearly</a:t>
            </a:r>
            <a:r>
              <a:rPr dirty="0" sz="2550" spc="-3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revenue</a:t>
            </a:r>
            <a:endParaRPr sz="25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90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Realistic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Success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Scenario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4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Gets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5%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of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the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top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5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US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Cities</a:t>
            </a:r>
            <a:endParaRPr sz="25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8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Generates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20-</a:t>
            </a:r>
            <a:r>
              <a:rPr dirty="0" sz="2550">
                <a:latin typeface="Arial MT"/>
                <a:cs typeface="Arial MT"/>
              </a:rPr>
              <a:t>30M+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per</a:t>
            </a:r>
            <a:r>
              <a:rPr dirty="0" sz="2550" spc="-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year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profit</a:t>
            </a:r>
            <a:endParaRPr sz="25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00"/>
              </a:spcBef>
              <a:buChar char="•"/>
              <a:tabLst>
                <a:tab pos="378460" algn="l"/>
              </a:tabLst>
            </a:pPr>
            <a:r>
              <a:rPr dirty="0" sz="2750" spc="-10">
                <a:latin typeface="Arial MT"/>
                <a:cs typeface="Arial MT"/>
              </a:rPr>
              <a:t>Worst-</a:t>
            </a:r>
            <a:r>
              <a:rPr dirty="0" sz="2750">
                <a:latin typeface="Arial MT"/>
                <a:cs typeface="Arial MT"/>
              </a:rPr>
              <a:t>Case</a:t>
            </a:r>
            <a:r>
              <a:rPr dirty="0" sz="2750" spc="10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Scenario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40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Remains</a:t>
            </a:r>
            <a:r>
              <a:rPr dirty="0" sz="2550" spc="-2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a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10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car,</a:t>
            </a:r>
            <a:r>
              <a:rPr dirty="0" sz="2550" spc="-3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100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client</a:t>
            </a:r>
            <a:r>
              <a:rPr dirty="0" sz="2550" spc="-3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service</a:t>
            </a:r>
            <a:r>
              <a:rPr dirty="0" sz="2550" spc="-2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in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 spc="-25">
                <a:latin typeface="Arial MT"/>
                <a:cs typeface="Arial MT"/>
              </a:rPr>
              <a:t>SF</a:t>
            </a:r>
            <a:endParaRPr sz="25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80"/>
              </a:spcBef>
              <a:buChar char="–"/>
              <a:tabLst>
                <a:tab pos="935355" algn="l"/>
              </a:tabLst>
            </a:pPr>
            <a:r>
              <a:rPr dirty="0" sz="2550" spc="-30">
                <a:latin typeface="Arial MT"/>
                <a:cs typeface="Arial MT"/>
              </a:rPr>
              <a:t>Time-</a:t>
            </a:r>
            <a:r>
              <a:rPr dirty="0" sz="2550">
                <a:latin typeface="Arial MT"/>
                <a:cs typeface="Arial MT"/>
              </a:rPr>
              <a:t>saver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for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San-</a:t>
            </a:r>
            <a:r>
              <a:rPr dirty="0" sz="2550">
                <a:latin typeface="Arial MT"/>
                <a:cs typeface="Arial MT"/>
              </a:rPr>
              <a:t>Francisco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based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executives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SmartPhones,</a:t>
            </a:r>
            <a:r>
              <a:rPr dirty="0" spc="-290"/>
              <a:t> </a:t>
            </a:r>
            <a:r>
              <a:rPr dirty="0" spc="-10"/>
              <a:t>Aug2008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4823" y="4388906"/>
            <a:ext cx="4328891" cy="233407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93350" y="1634158"/>
            <a:ext cx="3351837" cy="2510485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05765">
              <a:lnSpc>
                <a:spcPct val="100000"/>
              </a:lnSpc>
              <a:spcBef>
                <a:spcPts val="100"/>
              </a:spcBef>
            </a:pPr>
            <a:r>
              <a:rPr dirty="0"/>
              <a:t>Future</a:t>
            </a:r>
            <a:r>
              <a:rPr dirty="0" spc="-45"/>
              <a:t> </a:t>
            </a:r>
            <a:r>
              <a:rPr dirty="0" spc="-10"/>
              <a:t>Optimizations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8340725" cy="318770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Cheaper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cars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by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buying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used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Less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expensive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hybrid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vehicles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(prius)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More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accurate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GPS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technology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Discounted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rates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for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Sun-Tues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multi-hour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bookings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Pay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premium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for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on-demand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service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“get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here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now”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costs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more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than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“tomorrow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at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5pm”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29969">
              <a:lnSpc>
                <a:spcPct val="100000"/>
              </a:lnSpc>
              <a:spcBef>
                <a:spcPts val="100"/>
              </a:spcBef>
            </a:pPr>
            <a:r>
              <a:rPr dirty="0"/>
              <a:t>Marketing</a:t>
            </a:r>
            <a:r>
              <a:rPr dirty="0" spc="-35"/>
              <a:t> </a:t>
            </a:r>
            <a:r>
              <a:rPr dirty="0" spc="-10"/>
              <a:t>Ideas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605"/>
              </a:spcBef>
              <a:buChar char="•"/>
              <a:tabLst>
                <a:tab pos="378460" algn="l"/>
              </a:tabLst>
            </a:pPr>
            <a:r>
              <a:rPr dirty="0"/>
              <a:t>YellowCab</a:t>
            </a:r>
            <a:r>
              <a:rPr dirty="0" spc="10"/>
              <a:t> </a:t>
            </a:r>
            <a:r>
              <a:rPr dirty="0"/>
              <a:t>is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10"/>
              <a:t> </a:t>
            </a:r>
            <a:r>
              <a:rPr dirty="0"/>
              <a:t>only</a:t>
            </a:r>
            <a:r>
              <a:rPr dirty="0" spc="10"/>
              <a:t> </a:t>
            </a:r>
            <a:r>
              <a:rPr dirty="0"/>
              <a:t>recognizable</a:t>
            </a:r>
            <a:r>
              <a:rPr dirty="0" spc="10"/>
              <a:t> </a:t>
            </a:r>
            <a:r>
              <a:rPr dirty="0" spc="-10"/>
              <a:t>brand</a:t>
            </a:r>
          </a:p>
          <a:p>
            <a:pPr marL="501015">
              <a:lnSpc>
                <a:spcPct val="100000"/>
              </a:lnSpc>
              <a:spcBef>
                <a:spcPts val="509"/>
              </a:spcBef>
              <a:tabLst>
                <a:tab pos="935355" algn="l"/>
              </a:tabLst>
            </a:pPr>
            <a:r>
              <a:rPr dirty="0" sz="3000" spc="-50"/>
              <a:t>–</a:t>
            </a:r>
            <a:r>
              <a:rPr dirty="0" sz="3000"/>
              <a:t>	Become</a:t>
            </a:r>
            <a:r>
              <a:rPr dirty="0" sz="3000" spc="-75"/>
              <a:t> </a:t>
            </a:r>
            <a:r>
              <a:rPr dirty="0" sz="3000"/>
              <a:t>the</a:t>
            </a:r>
            <a:r>
              <a:rPr dirty="0" sz="3000" spc="-75"/>
              <a:t> </a:t>
            </a:r>
            <a:r>
              <a:rPr dirty="0" sz="3000"/>
              <a:t>ubiquitous</a:t>
            </a:r>
            <a:r>
              <a:rPr dirty="0" sz="3000" spc="-70"/>
              <a:t> </a:t>
            </a:r>
            <a:r>
              <a:rPr dirty="0" sz="3000"/>
              <a:t>“premium”</a:t>
            </a:r>
            <a:r>
              <a:rPr dirty="0" sz="3000" spc="-75"/>
              <a:t> </a:t>
            </a:r>
            <a:r>
              <a:rPr dirty="0" sz="3000"/>
              <a:t>cab</a:t>
            </a:r>
            <a:r>
              <a:rPr dirty="0" sz="3000" spc="-70"/>
              <a:t> </a:t>
            </a:r>
            <a:r>
              <a:rPr dirty="0" sz="3000" spc="-10"/>
              <a:t>service</a:t>
            </a:r>
            <a:endParaRPr sz="3000"/>
          </a:p>
          <a:p>
            <a:pPr marL="378460" indent="-365760">
              <a:lnSpc>
                <a:spcPct val="100000"/>
              </a:lnSpc>
              <a:spcBef>
                <a:spcPts val="919"/>
              </a:spcBef>
              <a:buChar char="•"/>
              <a:tabLst>
                <a:tab pos="378460" algn="l"/>
              </a:tabLst>
            </a:pPr>
            <a:r>
              <a:rPr dirty="0"/>
              <a:t>Invite</a:t>
            </a:r>
            <a:r>
              <a:rPr dirty="0" spc="20"/>
              <a:t> </a:t>
            </a:r>
            <a:r>
              <a:rPr dirty="0"/>
              <a:t>Only,</a:t>
            </a:r>
            <a:r>
              <a:rPr dirty="0" spc="15"/>
              <a:t> </a:t>
            </a:r>
            <a:r>
              <a:rPr dirty="0"/>
              <a:t>referred</a:t>
            </a:r>
            <a:r>
              <a:rPr dirty="0" spc="20"/>
              <a:t> </a:t>
            </a:r>
            <a:r>
              <a:rPr dirty="0"/>
              <a:t>from</a:t>
            </a:r>
            <a:r>
              <a:rPr dirty="0" spc="20"/>
              <a:t> </a:t>
            </a:r>
            <a:r>
              <a:rPr dirty="0"/>
              <a:t>an</a:t>
            </a:r>
            <a:r>
              <a:rPr dirty="0" spc="20"/>
              <a:t> </a:t>
            </a:r>
            <a:r>
              <a:rPr dirty="0"/>
              <a:t>existing</a:t>
            </a:r>
            <a:r>
              <a:rPr dirty="0" spc="15"/>
              <a:t> </a:t>
            </a:r>
            <a:r>
              <a:rPr dirty="0" spc="-10"/>
              <a:t>member</a:t>
            </a:r>
          </a:p>
          <a:p>
            <a:pPr marL="378460" indent="-365760">
              <a:lnSpc>
                <a:spcPct val="100000"/>
              </a:lnSpc>
              <a:spcBef>
                <a:spcPts val="765"/>
              </a:spcBef>
              <a:buChar char="•"/>
              <a:tabLst>
                <a:tab pos="378460" algn="l"/>
              </a:tabLst>
            </a:pPr>
            <a:r>
              <a:rPr dirty="0"/>
              <a:t>Possible</a:t>
            </a:r>
            <a:r>
              <a:rPr dirty="0" spc="60"/>
              <a:t> </a:t>
            </a:r>
            <a:r>
              <a:rPr dirty="0"/>
              <a:t>slogan: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70"/>
              <a:t> </a:t>
            </a:r>
            <a:r>
              <a:rPr dirty="0"/>
              <a:t>One-click</a:t>
            </a:r>
            <a:r>
              <a:rPr dirty="0" spc="70"/>
              <a:t> </a:t>
            </a:r>
            <a:r>
              <a:rPr dirty="0" spc="-25"/>
              <a:t>cab</a:t>
            </a: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/>
              <a:t>The</a:t>
            </a:r>
            <a:r>
              <a:rPr dirty="0" spc="35"/>
              <a:t> </a:t>
            </a:r>
            <a:r>
              <a:rPr dirty="0"/>
              <a:t>NetJets</a:t>
            </a:r>
            <a:r>
              <a:rPr dirty="0" spc="45"/>
              <a:t> </a:t>
            </a:r>
            <a:r>
              <a:rPr dirty="0"/>
              <a:t>of</a:t>
            </a:r>
            <a:r>
              <a:rPr dirty="0" spc="50"/>
              <a:t> </a:t>
            </a:r>
            <a:r>
              <a:rPr dirty="0" spc="-10"/>
              <a:t>Limos</a:t>
            </a: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pc="-10"/>
              <a:t>Cabs2.0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Location-</a:t>
            </a:r>
            <a:r>
              <a:rPr dirty="0"/>
              <a:t>Based</a:t>
            </a:r>
            <a:r>
              <a:rPr dirty="0" spc="50"/>
              <a:t> </a:t>
            </a:r>
            <a:r>
              <a:rPr dirty="0" spc="-10"/>
              <a:t>Service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825010"/>
            <a:ext cx="8508365" cy="88074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78460" indent="-365760">
              <a:lnSpc>
                <a:spcPts val="3635"/>
              </a:lnSpc>
              <a:spcBef>
                <a:spcPts val="9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Extend</a:t>
            </a:r>
            <a:r>
              <a:rPr dirty="0" sz="3100" spc="-8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infrastructure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to</a:t>
            </a:r>
            <a:r>
              <a:rPr dirty="0" sz="3100" spc="-8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other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LBS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applications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ts val="3095"/>
              </a:lnSpc>
            </a:pPr>
            <a:r>
              <a:rPr dirty="0" sz="2650">
                <a:latin typeface="Arial MT"/>
                <a:cs typeface="Arial MT"/>
              </a:rPr>
              <a:t>–</a:t>
            </a:r>
            <a:r>
              <a:rPr dirty="0" sz="2650" spc="100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Delivery,</a:t>
            </a:r>
            <a:r>
              <a:rPr dirty="0" sz="2650" spc="-20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non-</a:t>
            </a:r>
            <a:r>
              <a:rPr dirty="0" sz="2650">
                <a:latin typeface="Arial MT"/>
                <a:cs typeface="Arial MT"/>
              </a:rPr>
              <a:t>critical</a:t>
            </a:r>
            <a:r>
              <a:rPr dirty="0" sz="2650" spc="-2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medical/governmental</a:t>
            </a:r>
            <a:r>
              <a:rPr dirty="0" sz="2650" spc="-15">
                <a:latin typeface="Arial MT"/>
                <a:cs typeface="Arial MT"/>
              </a:rPr>
              <a:t> </a:t>
            </a:r>
            <a:r>
              <a:rPr dirty="0" sz="2650" spc="-25">
                <a:latin typeface="Arial MT"/>
                <a:cs typeface="Arial MT"/>
              </a:rPr>
              <a:t>use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191" y="5855357"/>
            <a:ext cx="6758305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Growing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to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</a:t>
            </a:r>
            <a:r>
              <a:rPr dirty="0" sz="3100" spc="-6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$3.5B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industry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by</a:t>
            </a:r>
            <a:r>
              <a:rPr dirty="0" sz="3100" spc="-60">
                <a:latin typeface="Arial MT"/>
                <a:cs typeface="Arial MT"/>
              </a:rPr>
              <a:t> </a:t>
            </a:r>
            <a:r>
              <a:rPr dirty="0" sz="3100" spc="-20">
                <a:latin typeface="Arial MT"/>
                <a:cs typeface="Arial MT"/>
              </a:rPr>
              <a:t>2010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7614" y="2991177"/>
            <a:ext cx="2296166" cy="2640962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21385">
              <a:lnSpc>
                <a:spcPct val="100000"/>
              </a:lnSpc>
              <a:spcBef>
                <a:spcPts val="100"/>
              </a:spcBef>
            </a:pPr>
            <a:r>
              <a:rPr dirty="0"/>
              <a:t>Progress</a:t>
            </a:r>
            <a:r>
              <a:rPr dirty="0" spc="-10"/>
              <a:t> </a:t>
            </a:r>
            <a:r>
              <a:rPr dirty="0"/>
              <a:t>to</a:t>
            </a:r>
            <a:r>
              <a:rPr dirty="0" spc="-10"/>
              <a:t> </a:t>
            </a:r>
            <a:r>
              <a:rPr dirty="0" spc="-20"/>
              <a:t>Date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68016"/>
            <a:ext cx="8430260" cy="427609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54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Ubercab.com</a:t>
            </a:r>
            <a:r>
              <a:rPr dirty="0" sz="3100" spc="-10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reserved</a:t>
            </a:r>
            <a:r>
              <a:rPr dirty="0" sz="3100" spc="-10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+</a:t>
            </a:r>
            <a:r>
              <a:rPr dirty="0" sz="3100" spc="-10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“ubercab”</a:t>
            </a:r>
            <a:r>
              <a:rPr dirty="0" sz="3100" spc="-10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SMS</a:t>
            </a:r>
            <a:r>
              <a:rPr dirty="0" sz="3100" spc="-100">
                <a:latin typeface="Arial MT"/>
                <a:cs typeface="Arial MT"/>
              </a:rPr>
              <a:t> </a:t>
            </a:r>
            <a:r>
              <a:rPr dirty="0" sz="3100" spc="-20">
                <a:latin typeface="Arial MT"/>
                <a:cs typeface="Arial MT"/>
              </a:rPr>
              <a:t>code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450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California</a:t>
            </a:r>
            <a:r>
              <a:rPr dirty="0" sz="3100" spc="-8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LLC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+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trademark</a:t>
            </a:r>
            <a:r>
              <a:rPr dirty="0" sz="3100" spc="-85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filed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50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Iphone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dev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license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applied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for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Nov28,08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5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Bank</a:t>
            </a:r>
            <a:r>
              <a:rPr dirty="0" sz="3100" spc="-22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Account</a:t>
            </a:r>
            <a:r>
              <a:rPr dirty="0" sz="3100" spc="-7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+</a:t>
            </a:r>
            <a:r>
              <a:rPr dirty="0" sz="3100" spc="-7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Paypal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account</a:t>
            </a:r>
            <a:r>
              <a:rPr dirty="0" sz="3100" spc="-65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created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5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5</a:t>
            </a:r>
            <a:r>
              <a:rPr dirty="0" sz="3100" spc="-5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advisors</a:t>
            </a:r>
            <a:r>
              <a:rPr dirty="0" sz="3100" spc="-5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&amp;</a:t>
            </a:r>
            <a:r>
              <a:rPr dirty="0" sz="3100" spc="-4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15</a:t>
            </a:r>
            <a:r>
              <a:rPr dirty="0" sz="3100" spc="-5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clients</a:t>
            </a:r>
            <a:r>
              <a:rPr dirty="0" sz="3100" spc="-4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now</a:t>
            </a:r>
            <a:r>
              <a:rPr dirty="0" sz="3100" spc="-50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recruited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55"/>
              </a:spcBef>
              <a:buChar char="•"/>
              <a:tabLst>
                <a:tab pos="378460" algn="l"/>
              </a:tabLst>
            </a:pPr>
            <a:r>
              <a:rPr dirty="0" sz="3100">
                <a:latin typeface="Arial MT"/>
                <a:cs typeface="Arial MT"/>
              </a:rPr>
              <a:t>Provisional</a:t>
            </a:r>
            <a:r>
              <a:rPr dirty="0" sz="3100" spc="-114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patent</a:t>
            </a:r>
            <a:r>
              <a:rPr dirty="0" sz="3100" spc="-110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filed</a:t>
            </a:r>
            <a:endParaRPr sz="31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555"/>
              </a:spcBef>
              <a:buChar char="•"/>
              <a:tabLst>
                <a:tab pos="378460" algn="l"/>
              </a:tabLst>
            </a:pPr>
            <a:r>
              <a:rPr dirty="0" sz="3100" spc="-45">
                <a:solidFill>
                  <a:srgbClr val="008000"/>
                </a:solidFill>
                <a:latin typeface="Arial MT"/>
                <a:cs typeface="Arial MT"/>
              </a:rPr>
              <a:t>NEXT:</a:t>
            </a:r>
            <a:r>
              <a:rPr dirty="0" sz="3100" spc="-80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buy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3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cars,</a:t>
            </a:r>
            <a:r>
              <a:rPr dirty="0" sz="3100" spc="-75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develop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app,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>
                <a:latin typeface="Arial MT"/>
                <a:cs typeface="Arial MT"/>
              </a:rPr>
              <a:t>Feb1st</a:t>
            </a:r>
            <a:r>
              <a:rPr dirty="0" sz="3100" spc="-80">
                <a:latin typeface="Arial MT"/>
                <a:cs typeface="Arial MT"/>
              </a:rPr>
              <a:t> </a:t>
            </a:r>
            <a:r>
              <a:rPr dirty="0" sz="3100" spc="-20">
                <a:latin typeface="Arial MT"/>
                <a:cs typeface="Arial MT"/>
              </a:rPr>
              <a:t>demo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575"/>
              </a:spcBef>
            </a:pPr>
            <a:r>
              <a:rPr dirty="0" sz="2650">
                <a:latin typeface="Arial MT"/>
                <a:cs typeface="Arial MT"/>
              </a:rPr>
              <a:t>–</a:t>
            </a:r>
            <a:r>
              <a:rPr dirty="0" sz="2650" spc="12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Raise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a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few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million,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 spc="-10">
                <a:latin typeface="Arial MT"/>
                <a:cs typeface="Arial MT"/>
              </a:rPr>
              <a:t>small-</a:t>
            </a:r>
            <a:r>
              <a:rPr dirty="0" sz="2650">
                <a:latin typeface="Arial MT"/>
                <a:cs typeface="Arial MT"/>
              </a:rPr>
              <a:t>office</a:t>
            </a:r>
            <a:r>
              <a:rPr dirty="0" sz="2650" spc="10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+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GM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>
                <a:latin typeface="Arial MT"/>
                <a:cs typeface="Arial MT"/>
              </a:rPr>
              <a:t>in</a:t>
            </a:r>
            <a:r>
              <a:rPr dirty="0" sz="2650" spc="5">
                <a:latin typeface="Arial MT"/>
                <a:cs typeface="Arial MT"/>
              </a:rPr>
              <a:t> </a:t>
            </a:r>
            <a:r>
              <a:rPr dirty="0" sz="2650" spc="-25">
                <a:latin typeface="Arial MT"/>
                <a:cs typeface="Arial MT"/>
              </a:rPr>
              <a:t>SF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2565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40"/>
              <a:t> </a:t>
            </a:r>
            <a:r>
              <a:rPr dirty="0"/>
              <a:t>Medallion</a:t>
            </a:r>
            <a:r>
              <a:rPr dirty="0" spc="-35"/>
              <a:t> </a:t>
            </a:r>
            <a:r>
              <a:rPr dirty="0" spc="-10"/>
              <a:t>System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827182"/>
            <a:ext cx="7525384" cy="84581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65125" indent="-352425">
              <a:lnSpc>
                <a:spcPts val="3515"/>
              </a:lnSpc>
              <a:spcBef>
                <a:spcPts val="125"/>
              </a:spcBef>
              <a:buChar char="•"/>
              <a:tabLst>
                <a:tab pos="365125" algn="l"/>
              </a:tabLst>
            </a:pPr>
            <a:r>
              <a:rPr dirty="0" sz="2950" spc="-70">
                <a:latin typeface="Arial MT"/>
                <a:cs typeface="Arial MT"/>
              </a:rPr>
              <a:t>Taxi-</a:t>
            </a:r>
            <a:r>
              <a:rPr dirty="0" sz="2950">
                <a:latin typeface="Arial MT"/>
                <a:cs typeface="Arial MT"/>
              </a:rPr>
              <a:t>monopolies</a:t>
            </a:r>
            <a:r>
              <a:rPr dirty="0" sz="2950" spc="55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reduce</a:t>
            </a:r>
            <a:r>
              <a:rPr dirty="0" sz="2950" spc="60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quality</a:t>
            </a:r>
            <a:r>
              <a:rPr dirty="0" sz="2950" spc="65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of</a:t>
            </a:r>
            <a:r>
              <a:rPr dirty="0" sz="2950" spc="65">
                <a:latin typeface="Arial MT"/>
                <a:cs typeface="Arial MT"/>
              </a:rPr>
              <a:t> </a:t>
            </a:r>
            <a:r>
              <a:rPr dirty="0" sz="2950" spc="-10">
                <a:latin typeface="Arial MT"/>
                <a:cs typeface="Arial MT"/>
              </a:rPr>
              <a:t>service</a:t>
            </a:r>
            <a:endParaRPr sz="2950">
              <a:latin typeface="Arial MT"/>
              <a:cs typeface="Arial MT"/>
            </a:endParaRPr>
          </a:p>
          <a:p>
            <a:pPr marL="501015">
              <a:lnSpc>
                <a:spcPts val="2915"/>
              </a:lnSpc>
            </a:pPr>
            <a:r>
              <a:rPr dirty="0" sz="2450">
                <a:latin typeface="Arial MT"/>
                <a:cs typeface="Arial MT"/>
              </a:rPr>
              <a:t>–</a:t>
            </a:r>
            <a:r>
              <a:rPr dirty="0" sz="2450" spc="18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Medallions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are</a:t>
            </a:r>
            <a:r>
              <a:rPr dirty="0" sz="2450" spc="-5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expensive,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and</a:t>
            </a:r>
            <a:r>
              <a:rPr dirty="0" sz="2450" spc="-5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drivers</a:t>
            </a:r>
            <a:r>
              <a:rPr dirty="0" sz="2450" spc="-5">
                <a:latin typeface="Arial MT"/>
                <a:cs typeface="Arial MT"/>
              </a:rPr>
              <a:t> </a:t>
            </a:r>
            <a:r>
              <a:rPr dirty="0" sz="2450" spc="-10">
                <a:latin typeface="Arial MT"/>
                <a:cs typeface="Arial MT"/>
              </a:rPr>
              <a:t>underpaid</a:t>
            </a:r>
            <a:endParaRPr sz="24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5191" y="4877761"/>
            <a:ext cx="8714740" cy="1607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784225" indent="-283210">
              <a:lnSpc>
                <a:spcPct val="100000"/>
              </a:lnSpc>
              <a:spcBef>
                <a:spcPts val="110"/>
              </a:spcBef>
              <a:buChar char="–"/>
              <a:tabLst>
                <a:tab pos="784225" algn="l"/>
              </a:tabLst>
            </a:pPr>
            <a:r>
              <a:rPr dirty="0" sz="2450">
                <a:latin typeface="Arial MT"/>
                <a:cs typeface="Arial MT"/>
              </a:rPr>
              <a:t>Medallions</a:t>
            </a:r>
            <a:r>
              <a:rPr dirty="0" sz="2450" spc="-15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cost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~$500k,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drivers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make</a:t>
            </a:r>
            <a:r>
              <a:rPr dirty="0" sz="2450" spc="-10">
                <a:latin typeface="Arial MT"/>
                <a:cs typeface="Arial MT"/>
              </a:rPr>
              <a:t> </a:t>
            </a:r>
            <a:r>
              <a:rPr dirty="0" sz="2450" spc="-25">
                <a:latin typeface="Arial MT"/>
                <a:cs typeface="Arial MT"/>
              </a:rPr>
              <a:t>31k</a:t>
            </a:r>
            <a:endParaRPr sz="2450">
              <a:latin typeface="Arial MT"/>
              <a:cs typeface="Arial MT"/>
            </a:endParaRPr>
          </a:p>
          <a:p>
            <a:pPr marL="784225" indent="-283210">
              <a:lnSpc>
                <a:spcPct val="100000"/>
              </a:lnSpc>
              <a:spcBef>
                <a:spcPts val="50"/>
              </a:spcBef>
              <a:buChar char="–"/>
              <a:tabLst>
                <a:tab pos="784225" algn="l"/>
              </a:tabLst>
            </a:pPr>
            <a:r>
              <a:rPr dirty="0" sz="2450">
                <a:latin typeface="Arial MT"/>
                <a:cs typeface="Arial MT"/>
              </a:rPr>
              <a:t>No</a:t>
            </a:r>
            <a:r>
              <a:rPr dirty="0" sz="2450" spc="-15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incentive/accountability</a:t>
            </a:r>
            <a:r>
              <a:rPr dirty="0" sz="2450" spc="-15">
                <a:latin typeface="Arial MT"/>
                <a:cs typeface="Arial MT"/>
              </a:rPr>
              <a:t> </a:t>
            </a:r>
            <a:r>
              <a:rPr dirty="0" sz="2450">
                <a:latin typeface="Arial MT"/>
                <a:cs typeface="Arial MT"/>
              </a:rPr>
              <a:t>for</a:t>
            </a:r>
            <a:r>
              <a:rPr dirty="0" sz="2450" spc="-10">
                <a:latin typeface="Arial MT"/>
                <a:cs typeface="Arial MT"/>
              </a:rPr>
              <a:t> drivers/clients</a:t>
            </a:r>
            <a:endParaRPr sz="2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450">
              <a:latin typeface="Arial MT"/>
              <a:cs typeface="Arial MT"/>
            </a:endParaRPr>
          </a:p>
          <a:p>
            <a:pPr marL="365125" indent="-352425">
              <a:lnSpc>
                <a:spcPct val="100000"/>
              </a:lnSpc>
              <a:buChar char="•"/>
              <a:tabLst>
                <a:tab pos="365125" algn="l"/>
              </a:tabLst>
            </a:pP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Digital</a:t>
            </a:r>
            <a:r>
              <a:rPr dirty="0" sz="2950" spc="35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Hail</a:t>
            </a:r>
            <a:r>
              <a:rPr dirty="0" sz="2950" spc="40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can</a:t>
            </a:r>
            <a:r>
              <a:rPr dirty="0" sz="2950" spc="35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now</a:t>
            </a:r>
            <a:r>
              <a:rPr dirty="0" sz="2950" spc="40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make</a:t>
            </a:r>
            <a:r>
              <a:rPr dirty="0" sz="2950" spc="35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street</a:t>
            </a:r>
            <a:r>
              <a:rPr dirty="0" sz="2950" spc="40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>
                <a:solidFill>
                  <a:srgbClr val="008000"/>
                </a:solidFill>
                <a:latin typeface="Arial MT"/>
                <a:cs typeface="Arial MT"/>
              </a:rPr>
              <a:t>hail</a:t>
            </a:r>
            <a:r>
              <a:rPr dirty="0" sz="2950" spc="35">
                <a:solidFill>
                  <a:srgbClr val="008000"/>
                </a:solidFill>
                <a:latin typeface="Arial MT"/>
                <a:cs typeface="Arial MT"/>
              </a:rPr>
              <a:t> </a:t>
            </a:r>
            <a:r>
              <a:rPr dirty="0" sz="2950" spc="-10">
                <a:solidFill>
                  <a:srgbClr val="008000"/>
                </a:solidFill>
                <a:latin typeface="Arial MT"/>
                <a:cs typeface="Arial MT"/>
              </a:rPr>
              <a:t>unnecessary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0456" y="2828334"/>
            <a:ext cx="2029025" cy="1913397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dirty="0"/>
              <a:t>UberCab</a:t>
            </a:r>
            <a:r>
              <a:rPr dirty="0" spc="-90"/>
              <a:t> </a:t>
            </a:r>
            <a:r>
              <a:rPr dirty="0" spc="-10"/>
              <a:t>Concept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835265" cy="412369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-1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fast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efficient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on-demand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car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service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Market: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Professionals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-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American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cities</a:t>
            </a:r>
            <a:endParaRPr sz="2750">
              <a:latin typeface="Arial MT"/>
              <a:cs typeface="Arial MT"/>
            </a:endParaRPr>
          </a:p>
          <a:p>
            <a:pPr marL="378460" marR="5080" indent="-366395">
              <a:lnSpc>
                <a:spcPct val="100400"/>
              </a:lnSpc>
              <a:spcBef>
                <a:spcPts val="85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Convenience</a:t>
            </a:r>
            <a:r>
              <a:rPr dirty="0" sz="2750" spc="3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cab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NYC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+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experience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50">
                <a:latin typeface="Arial MT"/>
                <a:cs typeface="Arial MT"/>
              </a:rPr>
              <a:t>a </a:t>
            </a:r>
            <a:r>
              <a:rPr dirty="0" sz="2750">
                <a:latin typeface="Arial MT"/>
                <a:cs typeface="Arial MT"/>
              </a:rPr>
              <a:t>professional</a:t>
            </a:r>
            <a:r>
              <a:rPr dirty="0" sz="2750" spc="1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chauffeur.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But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SF</a:t>
            </a:r>
            <a:r>
              <a:rPr dirty="0" sz="2750" spc="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30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NYC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Latest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consumer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web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device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technology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20"/>
              </a:spcBef>
              <a:tabLst>
                <a:tab pos="935355" algn="l"/>
              </a:tabLst>
            </a:pPr>
            <a:r>
              <a:rPr dirty="0" sz="3000" spc="-50">
                <a:latin typeface="Arial MT"/>
                <a:cs typeface="Arial MT"/>
              </a:rPr>
              <a:t>–</a:t>
            </a:r>
            <a:r>
              <a:rPr dirty="0" sz="3000">
                <a:latin typeface="Arial MT"/>
                <a:cs typeface="Arial MT"/>
              </a:rPr>
              <a:t>	automate</a:t>
            </a:r>
            <a:r>
              <a:rPr dirty="0" sz="3000" spc="-6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dispatch</a:t>
            </a:r>
            <a:r>
              <a:rPr dirty="0" sz="3000" spc="-6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to</a:t>
            </a:r>
            <a:r>
              <a:rPr dirty="0" sz="3000" spc="-6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reduce</a:t>
            </a:r>
            <a:r>
              <a:rPr dirty="0" sz="3000" spc="-65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wait-</a:t>
            </a:r>
            <a:r>
              <a:rPr dirty="0" sz="3000" spc="-20">
                <a:latin typeface="Arial MT"/>
                <a:cs typeface="Arial MT"/>
              </a:rPr>
              <a:t>time</a:t>
            </a:r>
            <a:endParaRPr sz="30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1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Optimized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fleets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incented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drivers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“NetJets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of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car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services”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1-</a:t>
            </a:r>
            <a:r>
              <a:rPr dirty="0"/>
              <a:t>Click</a:t>
            </a:r>
            <a:r>
              <a:rPr dirty="0" spc="-40"/>
              <a:t> </a:t>
            </a:r>
            <a:r>
              <a:rPr dirty="0"/>
              <a:t>Car</a:t>
            </a:r>
            <a:r>
              <a:rPr dirty="0" spc="-35"/>
              <a:t> </a:t>
            </a:r>
            <a:r>
              <a:rPr dirty="0" spc="-10"/>
              <a:t>Service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78097"/>
            <a:ext cx="8571865" cy="4097654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60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Must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member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to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use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service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509"/>
              </a:spcBef>
              <a:buChar char="–"/>
              <a:tabLst>
                <a:tab pos="935355" algn="l"/>
              </a:tabLst>
            </a:pPr>
            <a:r>
              <a:rPr dirty="0" sz="3000">
                <a:latin typeface="Arial MT"/>
                <a:cs typeface="Arial MT"/>
              </a:rPr>
              <a:t>Professional</a:t>
            </a:r>
            <a:r>
              <a:rPr dirty="0" sz="3000" spc="-10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and</a:t>
            </a:r>
            <a:r>
              <a:rPr dirty="0" sz="3000" spc="-9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trustworthly</a:t>
            </a:r>
            <a:r>
              <a:rPr dirty="0" sz="3000" spc="-85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clientele</a:t>
            </a:r>
            <a:endParaRPr sz="30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91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Not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hailed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from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street</a:t>
            </a:r>
            <a:endParaRPr sz="2750">
              <a:latin typeface="Arial MT"/>
              <a:cs typeface="Arial MT"/>
            </a:endParaRPr>
          </a:p>
          <a:p>
            <a:pPr lvl="1" marL="935355" marR="5080" indent="-434340">
              <a:lnSpc>
                <a:spcPts val="3420"/>
              </a:lnSpc>
              <a:spcBef>
                <a:spcPts val="775"/>
              </a:spcBef>
              <a:buChar char="–"/>
              <a:tabLst>
                <a:tab pos="935355" algn="l"/>
              </a:tabLst>
            </a:pPr>
            <a:r>
              <a:rPr dirty="0" sz="3000">
                <a:latin typeface="Arial MT"/>
                <a:cs typeface="Arial MT"/>
              </a:rPr>
              <a:t>So</a:t>
            </a:r>
            <a:r>
              <a:rPr dirty="0" sz="3000" spc="-5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no</a:t>
            </a:r>
            <a:r>
              <a:rPr dirty="0" sz="3000" spc="-5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medallion</a:t>
            </a:r>
            <a:r>
              <a:rPr dirty="0" sz="3000" spc="-5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licenses</a:t>
            </a:r>
            <a:r>
              <a:rPr dirty="0" sz="3000" spc="-5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are</a:t>
            </a:r>
            <a:r>
              <a:rPr dirty="0" sz="3000" spc="-5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required,</a:t>
            </a:r>
            <a:r>
              <a:rPr dirty="0" sz="3000" spc="-5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since </a:t>
            </a:r>
            <a:r>
              <a:rPr dirty="0" sz="3000">
                <a:latin typeface="Arial MT"/>
                <a:cs typeface="Arial MT"/>
              </a:rPr>
              <a:t>clients</a:t>
            </a:r>
            <a:r>
              <a:rPr dirty="0" sz="3000" spc="-6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are</a:t>
            </a:r>
            <a:r>
              <a:rPr dirty="0" sz="3000" spc="-6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service</a:t>
            </a:r>
            <a:r>
              <a:rPr dirty="0" sz="3000" spc="-6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members</a:t>
            </a:r>
            <a:r>
              <a:rPr dirty="0" sz="3000" spc="-6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&amp;</a:t>
            </a:r>
            <a:r>
              <a:rPr dirty="0" sz="3000" spc="-6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use</a:t>
            </a:r>
            <a:r>
              <a:rPr dirty="0" sz="3000" spc="-55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digital-</a:t>
            </a:r>
            <a:r>
              <a:rPr dirty="0" sz="3000" spc="-20">
                <a:latin typeface="Arial MT"/>
                <a:cs typeface="Arial MT"/>
              </a:rPr>
              <a:t>hail</a:t>
            </a:r>
            <a:endParaRPr sz="300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3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Guaranteed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Pick-up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(unlike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yellowcab)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509"/>
              </a:spcBef>
              <a:buChar char="–"/>
              <a:tabLst>
                <a:tab pos="935355" algn="l"/>
              </a:tabLst>
            </a:pPr>
            <a:r>
              <a:rPr dirty="0" sz="3000">
                <a:latin typeface="Arial MT"/>
                <a:cs typeface="Arial MT"/>
              </a:rPr>
              <a:t>Mobile</a:t>
            </a:r>
            <a:r>
              <a:rPr dirty="0" sz="3000" spc="-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app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will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match</a:t>
            </a:r>
            <a:r>
              <a:rPr dirty="0" sz="3000" spc="-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client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&amp;</a:t>
            </a:r>
            <a:r>
              <a:rPr dirty="0" sz="3000" spc="-4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driver</a:t>
            </a:r>
            <a:endParaRPr sz="300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565"/>
              </a:spcBef>
              <a:buChar char="–"/>
              <a:tabLst>
                <a:tab pos="935355" algn="l"/>
              </a:tabLst>
            </a:pPr>
            <a:r>
              <a:rPr dirty="0" sz="3000">
                <a:latin typeface="Arial MT"/>
                <a:cs typeface="Arial MT"/>
              </a:rPr>
              <a:t>See</a:t>
            </a:r>
            <a:r>
              <a:rPr dirty="0" sz="3000" spc="-4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photos</a:t>
            </a:r>
            <a:r>
              <a:rPr dirty="0" sz="3000" spc="-3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of</a:t>
            </a:r>
            <a:r>
              <a:rPr dirty="0" sz="3000" spc="-35">
                <a:latin typeface="Arial MT"/>
                <a:cs typeface="Arial MT"/>
              </a:rPr>
              <a:t> </a:t>
            </a:r>
            <a:r>
              <a:rPr dirty="0" sz="3000">
                <a:latin typeface="Arial MT"/>
                <a:cs typeface="Arial MT"/>
              </a:rPr>
              <a:t>each</a:t>
            </a:r>
            <a:r>
              <a:rPr dirty="0" sz="3000" spc="-30">
                <a:latin typeface="Arial MT"/>
                <a:cs typeface="Arial MT"/>
              </a:rPr>
              <a:t> </a:t>
            </a:r>
            <a:r>
              <a:rPr dirty="0" sz="3000" spc="-10">
                <a:latin typeface="Arial MT"/>
                <a:cs typeface="Arial MT"/>
              </a:rPr>
              <a:t>other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15"/>
              <a:t> </a:t>
            </a:r>
            <a:r>
              <a:rPr dirty="0" spc="-10"/>
              <a:t>Differentiators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373620" cy="370332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Members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Only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2750" spc="7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Respectable</a:t>
            </a:r>
            <a:r>
              <a:rPr dirty="0" sz="2750" spc="7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clientele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1-click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hailing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–</a:t>
            </a:r>
            <a:r>
              <a:rPr dirty="0" sz="275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“Pickup</a:t>
            </a:r>
            <a:r>
              <a:rPr dirty="0" sz="275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here</a:t>
            </a:r>
            <a:r>
              <a:rPr dirty="0" sz="2750" spc="4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in</a:t>
            </a:r>
            <a:r>
              <a:rPr dirty="0" sz="275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5</a:t>
            </a:r>
            <a:r>
              <a:rPr dirty="0" sz="2750" spc="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mins”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Fast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Response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time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–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easier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than</a:t>
            </a:r>
            <a:r>
              <a:rPr dirty="0" sz="2750" spc="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calling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Luxury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automobiles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–</a:t>
            </a:r>
            <a:r>
              <a:rPr dirty="0" sz="2750" spc="9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Mercedes</a:t>
            </a:r>
            <a:r>
              <a:rPr dirty="0" sz="2750" spc="8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Sedans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Great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drivers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–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“Rate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your</a:t>
            </a:r>
            <a:r>
              <a:rPr dirty="0" sz="2750" spc="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trip”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feature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High-tech</a:t>
            </a:r>
            <a:r>
              <a:rPr dirty="0" sz="2750" spc="10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solution:</a:t>
            </a:r>
            <a:r>
              <a:rPr dirty="0" sz="2750" spc="110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Geo-aware</a:t>
            </a:r>
            <a:r>
              <a:rPr dirty="0" sz="2750" spc="1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auto-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dispatch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Optimized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fleet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–</a:t>
            </a:r>
            <a:r>
              <a:rPr dirty="0" sz="2750" spc="6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Logistical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>
                <a:solidFill>
                  <a:srgbClr val="595959"/>
                </a:solidFill>
                <a:latin typeface="Arial MT"/>
                <a:cs typeface="Arial MT"/>
              </a:rPr>
              <a:t>LBS</a:t>
            </a:r>
            <a:r>
              <a:rPr dirty="0" sz="2750" spc="5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2750" spc="-10">
                <a:solidFill>
                  <a:srgbClr val="595959"/>
                </a:solidFill>
                <a:latin typeface="Arial MT"/>
                <a:cs typeface="Arial MT"/>
              </a:rPr>
              <a:t>software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dirty="0"/>
              <a:t>Operating</a:t>
            </a:r>
            <a:r>
              <a:rPr dirty="0" spc="-30"/>
              <a:t> </a:t>
            </a:r>
            <a:r>
              <a:rPr dirty="0" spc="-10"/>
              <a:t>Principles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6902450" cy="370332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Luxury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service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on-</a:t>
            </a:r>
            <a:r>
              <a:rPr dirty="0" sz="2750" spc="-10">
                <a:latin typeface="Arial MT"/>
                <a:cs typeface="Arial MT"/>
              </a:rPr>
              <a:t>demand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Modern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and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fuel-efficient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fleet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Customer-focused,</a:t>
            </a:r>
            <a:r>
              <a:rPr dirty="0" sz="2750" spc="29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computer-</a:t>
            </a:r>
            <a:r>
              <a:rPr dirty="0" sz="2750" spc="-10">
                <a:latin typeface="Arial MT"/>
                <a:cs typeface="Arial MT"/>
              </a:rPr>
              <a:t>coordinated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The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best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end-user</a:t>
            </a:r>
            <a:r>
              <a:rPr dirty="0" sz="2750" spc="8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experience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possible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Statistically</a:t>
            </a:r>
            <a:r>
              <a:rPr dirty="0" sz="2750" spc="9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optimized</a:t>
            </a:r>
            <a:r>
              <a:rPr dirty="0" sz="2750" spc="9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response</a:t>
            </a:r>
            <a:r>
              <a:rPr dirty="0" sz="2750" spc="90">
                <a:latin typeface="Arial MT"/>
                <a:cs typeface="Arial MT"/>
              </a:rPr>
              <a:t> </a:t>
            </a:r>
            <a:r>
              <a:rPr dirty="0" sz="2750" spc="-20">
                <a:latin typeface="Arial MT"/>
                <a:cs typeface="Arial MT"/>
              </a:rPr>
              <a:t>time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9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Pre-paid,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cashless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billing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system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7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Profitable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by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design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33805">
              <a:lnSpc>
                <a:spcPct val="100000"/>
              </a:lnSpc>
              <a:spcBef>
                <a:spcPts val="100"/>
              </a:spcBef>
            </a:pPr>
            <a:r>
              <a:rPr dirty="0"/>
              <a:t>UberCab</a:t>
            </a:r>
            <a:r>
              <a:rPr dirty="0" spc="-90"/>
              <a:t> </a:t>
            </a:r>
            <a:r>
              <a:rPr dirty="0" spc="-20"/>
              <a:t>apps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025005" cy="108394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1-Click</a:t>
            </a:r>
            <a:r>
              <a:rPr dirty="0" sz="2750" spc="7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request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from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Geo-aware</a:t>
            </a:r>
            <a:r>
              <a:rPr dirty="0" sz="2750" spc="8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devices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SMS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from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any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phone: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“pickup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@work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in</a:t>
            </a:r>
            <a:r>
              <a:rPr dirty="0" sz="2750" spc="50">
                <a:latin typeface="Arial MT"/>
                <a:cs typeface="Arial MT"/>
              </a:rPr>
              <a:t> </a:t>
            </a:r>
            <a:r>
              <a:rPr dirty="0" sz="2750" spc="-35">
                <a:latin typeface="Arial MT"/>
                <a:cs typeface="Arial MT"/>
              </a:rPr>
              <a:t>5”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7822" y="3355310"/>
            <a:ext cx="1547002" cy="267898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44719" y="3303291"/>
            <a:ext cx="1628423" cy="308043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45334" y="3303291"/>
            <a:ext cx="1414559" cy="2755322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1508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UberCab.com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85191" y="1732734"/>
            <a:ext cx="7618730" cy="2557780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78460" indent="-365760">
              <a:lnSpc>
                <a:spcPct val="100000"/>
              </a:lnSpc>
              <a:spcBef>
                <a:spcPts val="960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Book</a:t>
            </a:r>
            <a:r>
              <a:rPr dirty="0" sz="2750" spc="-2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Trips,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show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Fleet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status,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trip</a:t>
            </a:r>
            <a:r>
              <a:rPr dirty="0" sz="2750" spc="4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history</a:t>
            </a:r>
            <a:endParaRPr sz="27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6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Pre-specify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locations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with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labels</a:t>
            </a:r>
            <a:r>
              <a:rPr dirty="0" sz="2750" spc="60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+</a:t>
            </a:r>
            <a:r>
              <a:rPr dirty="0" sz="2750" spc="5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coordinates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640"/>
              </a:spcBef>
              <a:buChar char="–"/>
              <a:tabLst>
                <a:tab pos="935355" algn="l"/>
              </a:tabLst>
            </a:pPr>
            <a:r>
              <a:rPr dirty="0" sz="2550" spc="-110">
                <a:latin typeface="Arial MT"/>
                <a:cs typeface="Arial MT"/>
              </a:rPr>
              <a:t>To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enable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easy</a:t>
            </a:r>
            <a:r>
              <a:rPr dirty="0" sz="2550" spc="-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texting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of</a:t>
            </a:r>
            <a:r>
              <a:rPr dirty="0" sz="2550" spc="-2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pickup</a:t>
            </a:r>
            <a:r>
              <a:rPr dirty="0" sz="2550" spc="-10">
                <a:latin typeface="Arial MT"/>
                <a:cs typeface="Arial MT"/>
              </a:rPr>
              <a:t> locations</a:t>
            </a:r>
            <a:endParaRPr sz="2550">
              <a:latin typeface="Arial MT"/>
              <a:cs typeface="Arial MT"/>
            </a:endParaRPr>
          </a:p>
          <a:p>
            <a:pPr marL="378460" indent="-365760">
              <a:lnSpc>
                <a:spcPct val="100000"/>
              </a:lnSpc>
              <a:spcBef>
                <a:spcPts val="805"/>
              </a:spcBef>
              <a:buChar char="•"/>
              <a:tabLst>
                <a:tab pos="378460" algn="l"/>
              </a:tabLst>
            </a:pPr>
            <a:r>
              <a:rPr dirty="0" sz="2750">
                <a:latin typeface="Arial MT"/>
                <a:cs typeface="Arial MT"/>
              </a:rPr>
              <a:t>Google</a:t>
            </a:r>
            <a:r>
              <a:rPr dirty="0" sz="2750" spc="6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Maps</a:t>
            </a:r>
            <a:r>
              <a:rPr dirty="0" sz="2750" spc="75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integration</a:t>
            </a:r>
            <a:endParaRPr sz="2750">
              <a:latin typeface="Arial MT"/>
              <a:cs typeface="Arial MT"/>
            </a:endParaRPr>
          </a:p>
          <a:p>
            <a:pPr lvl="1" marL="935355" indent="-434340">
              <a:lnSpc>
                <a:spcPct val="100000"/>
              </a:lnSpc>
              <a:spcBef>
                <a:spcPts val="745"/>
              </a:spcBef>
              <a:buChar char="–"/>
              <a:tabLst>
                <a:tab pos="935355" algn="l"/>
              </a:tabLst>
            </a:pPr>
            <a:r>
              <a:rPr dirty="0" sz="2550">
                <a:latin typeface="Arial MT"/>
                <a:cs typeface="Arial MT"/>
              </a:rPr>
              <a:t>Lat/long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for</a:t>
            </a:r>
            <a:r>
              <a:rPr dirty="0" sz="2550" spc="15">
                <a:latin typeface="Arial MT"/>
                <a:cs typeface="Arial MT"/>
              </a:rPr>
              <a:t> </a:t>
            </a:r>
            <a:r>
              <a:rPr dirty="0" sz="2550">
                <a:latin typeface="Arial MT"/>
                <a:cs typeface="Arial MT"/>
              </a:rPr>
              <a:t>“home”,</a:t>
            </a:r>
            <a:r>
              <a:rPr dirty="0" sz="2550" spc="2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“bob-</a:t>
            </a:r>
            <a:r>
              <a:rPr dirty="0" sz="2550">
                <a:latin typeface="Arial MT"/>
                <a:cs typeface="Arial MT"/>
              </a:rPr>
              <a:t>work”,</a:t>
            </a:r>
            <a:r>
              <a:rPr dirty="0" sz="2550" spc="2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“alice-</a:t>
            </a:r>
            <a:r>
              <a:rPr dirty="0" sz="2550" spc="-20">
                <a:latin typeface="Arial MT"/>
                <a:cs typeface="Arial MT"/>
              </a:rPr>
              <a:t>apt”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8342" y="4701020"/>
            <a:ext cx="2768319" cy="1913397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2024-10-29T09:15:30Z</dcterms:created>
  <dcterms:modified xsi:type="dcterms:W3CDTF">2024-10-29T09:15:30Z</dcterms:modified>
</cp:coreProperties>
</file>