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59575" y="1039668"/>
            <a:ext cx="774299" cy="149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9368" y="603693"/>
            <a:ext cx="6334663" cy="742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5191" y="1778097"/>
            <a:ext cx="8677275" cy="3141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479348" y="6994458"/>
            <a:ext cx="259715" cy="214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1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" id="2" name="object 2"/>
          <p:cNvSpPr/>
          <p:nvPr/>
        </p:nvSpPr>
        <p:spPr>
          <a:xfrm>
            <a:off x="780768" y="602823"/>
            <a:ext cx="1791335" cy="977265"/>
          </a:xfrm>
          <a:custGeom>
            <a:avLst/>
            <a:gdLst/>
            <a:ahLst/>
            <a:cxnLst/>
            <a:rect b="b" l="l" r="r" t="t"/>
            <a:pathLst>
              <a:path h="977265" w="1791335">
                <a:moveTo>
                  <a:pt x="0" y="0"/>
                </a:moveTo>
                <a:lnTo>
                  <a:pt x="1791265" y="0"/>
                </a:lnTo>
                <a:lnTo>
                  <a:pt x="1791265" y="977053"/>
                </a:lnTo>
                <a:lnTo>
                  <a:pt x="0" y="97705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bIns="0" lIns="0" rIns="0" rtlCol="0" tIns="0" wrap="square">
            <a:normAutofit/>
          </a:bodyPr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5763" y="5488962"/>
            <a:ext cx="5577840" cy="546735"/>
          </a:xfrm>
          <a:prstGeom prst="rect"/>
        </p:spPr>
        <p:txBody>
          <a:bodyPr bIns="0" lIns="0" rIns="0" rtlCol="0" tIns="15240" vert="horz" wrap="square">
            <a:normAutofit fontScale="81000"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zh-CN" sz="3400">
                <a:solidFill>
                  <a:srgbClr val="888888"/>
                </a:solidFill>
                <a:latin typeface="Trebuchet MS"/>
                <a:cs typeface="Trebuchet MS"/>
              </a:rPr>
              <a:t>下一代汽车服务</a:t>
            </a:r>
            <a:endParaRPr sz="3400">
              <a:latin typeface="Trebuchet MS"/>
              <a:cs typeface="Trebuchet MS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757822" y="3295611"/>
            <a:ext cx="651369" cy="1135198"/>
          </a:xfrm>
          <a:prstGeom prst="rect">
            <a:avLst/>
          </a:prstGeom>
        </p:spPr>
      </p:pic>
      <p:pic>
        <p:nvPicPr>
          <p:cNvPr descr="" id="5" name="object 5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8271513" y="3398283"/>
            <a:ext cx="651369" cy="1234887"/>
          </a:xfrm>
          <a:prstGeom prst="rect">
            <a:avLst/>
          </a:prstGeom>
        </p:spPr>
      </p:pic>
      <p:pic>
        <p:nvPicPr>
          <p:cNvPr descr="" id="6" name="object 6"/>
          <p:cNvPicPr/>
          <p:nvPr/>
        </p:nvPicPr>
        <p:blipFill>
          <a:blip cstate="print" r:embed="rId4"/>
          <a:stretch>
            <a:fillRect/>
          </a:stretch>
        </p:blipFill>
        <p:spPr>
          <a:xfrm>
            <a:off x="3270358" y="3110383"/>
            <a:ext cx="4139986" cy="1514938"/>
          </a:xfrm>
          <a:prstGeom prst="rect">
            <a:avLst/>
          </a:prstGeom>
        </p:spPr>
      </p:pic>
      <p:pic>
        <p:nvPicPr>
          <p:cNvPr descr="" id="7" name="object 7"/>
          <p:cNvPicPr/>
          <p:nvPr/>
        </p:nvPicPr>
        <p:blipFill>
          <a:blip cstate="print" r:embed="rId5"/>
          <a:stretch>
            <a:fillRect/>
          </a:stretch>
        </p:blipFill>
        <p:spPr>
          <a:xfrm>
            <a:off x="4478245" y="1613369"/>
            <a:ext cx="1626028" cy="309804"/>
          </a:xfrm>
          <a:prstGeom prst="rect">
            <a:avLst/>
          </a:prstGeom>
        </p:spPr>
      </p:pic>
      <p:sp>
        <p:nvSpPr>
          <p:cNvPr descr="" id="8" name="object 8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000"/>
          </a:bodyPr>
          <a:lstStyle/>
          <a:p>
            <a:pPr marL="1681480">
              <a:lnSpc>
                <a:spcPct val="100000"/>
              </a:lnSpc>
              <a:spcBef>
                <a:spcPts val="100"/>
              </a:spcBef>
            </a:pPr>
            <a:r>
              <a:rPr lang="zh-CN"/>
              <a:t>用例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275195" cy="364871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0424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到/从餐厅，酒吧和剧院的行程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快速的本地交通，停车不方便的地方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机场的预定接送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在通勤途中工作（车内有wifi）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– 3人共享到南湾校区的车程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0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送孩子去学校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老人运输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999"/>
          </a:bodyPr>
          <a:lstStyle/>
          <a:p>
            <a:pPr marL="1369695">
              <a:lnSpc>
                <a:spcPct val="100000"/>
              </a:lnSpc>
              <a:spcBef>
                <a:spcPts val="100"/>
              </a:spcBef>
            </a:pPr>
            <a:r>
              <a:rPr lang="zh-CN"/>
              <a:t>用户福利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8512175" cy="360807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1000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出租车不保证接单，可能需要45分钟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出租车不如豪华轿车安全或干净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租车服务需要1-3小时的预订时间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车服务转移平均超过60美元+税</a:t>
            </a:r>
            <a:endParaRPr sz="2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60"/>
              </a:spcBef>
              <a:buFont typeface="Arial MT"/>
              <a:buChar char="•"/>
            </a:pPr>
            <a:endParaRPr sz="2750">
              <a:latin typeface="Arial MT"/>
              <a:cs typeface="Arial MT"/>
            </a:endParaRPr>
          </a:p>
          <a:p>
            <a:pPr indent="-366395" marL="379095" marR="5080">
              <a:lnSpc>
                <a:spcPct val="100400"/>
              </a:lnSpc>
              <a:buChar char="•"/>
              <a:tabLst>
                <a:tab algn="l" pos="379095"/>
              </a:tabLst>
            </a:pPr>
            <a:r>
              <a:rPr lang="zh-CN" sz="2750">
                <a:latin typeface="Arial MT"/>
                <a:cs typeface="Arial MT"/>
              </a:rPr>
              <a:t>UberCab将比豪华轿车更快更便宜，但比出租车更舒适更安全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200"/>
          </a:bodyPr>
          <a:lstStyle/>
          <a:p>
            <a:pPr marL="93980">
              <a:lnSpc>
                <a:spcPct val="100000"/>
              </a:lnSpc>
              <a:spcBef>
                <a:spcPts val="100"/>
              </a:spcBef>
            </a:pPr>
            <a:r>
              <a:rPr lang="zh-CN"/>
              <a:t>环保效益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8895"/>
            <a:ext cx="8167370" cy="4434205"/>
          </a:xfrm>
          <a:prstGeom prst="rect">
            <a:avLst/>
          </a:prstGeom>
        </p:spPr>
        <p:txBody>
          <a:bodyPr bIns="0" lIns="0" rIns="0" rtlCol="0" tIns="78740" vert="horz" wrap="square">
            <a:normAutofit fontScale="80356"/>
          </a:bodyPr>
          <a:lstStyle/>
          <a:p>
            <a:pPr indent="-365760" marL="378460">
              <a:lnSpc>
                <a:spcPct val="100000"/>
              </a:lnSpc>
              <a:spcBef>
                <a:spcPts val="620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更高效利用车辆资源</a:t>
            </a:r>
            <a:endParaRPr sz="310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470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在纽约，35%的时间用于寻找乘客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55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在人口稀少的城市，空驶时间可超过一半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60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随着车队规模扩大，效率将提升</a:t>
            </a:r>
            <a:endParaRPr sz="26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8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混合动力车辆（效率是出租车的两倍）</a:t>
            </a:r>
            <a:endParaRPr sz="27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35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Mercedes S400 BlueHybrid, Lexus GS-450h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60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减少碳足迹，更高效利用车内时间</a:t>
            </a:r>
            <a:endParaRPr sz="2650">
              <a:latin typeface="Arial MT"/>
              <a:cs typeface="Arial MT"/>
            </a:endParaRPr>
          </a:p>
          <a:p>
            <a:pPr indent="-366395" marL="378460">
              <a:lnSpc>
                <a:spcPct val="100000"/>
              </a:lnSpc>
              <a:spcBef>
                <a:spcPts val="785"/>
              </a:spcBef>
              <a:buChar char="•"/>
              <a:tabLst>
                <a:tab algn="l" pos="378460"/>
                <a:tab algn="l" pos="501015"/>
              </a:tabLst>
            </a:pPr>
            <a:r>
              <a:rPr lang="zh-CN" sz="2750">
                <a:latin typeface="Arial MT"/>
                <a:cs typeface="Arial MT"/>
              </a:rPr>
              <a:t>拼车/顺风车激励——更低费率</a:t>
            </a:r>
            <a:endParaRPr sz="27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35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前往SFO，或比赛后从球场到码头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999"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lang="zh-CN"/>
              <a:t>UberCab车队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5371054" y="4399416"/>
            <a:ext cx="2706914" cy="988561"/>
          </a:xfrm>
          <a:prstGeom prst="rect">
            <a:avLst/>
          </a:prstGeom>
        </p:spPr>
      </p:pic>
      <p:pic>
        <p:nvPicPr>
          <p:cNvPr descr="" id="4" name="object 4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2542721" y="4461709"/>
            <a:ext cx="2390524" cy="917821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1" type="body"/>
          </p:nvPr>
        </p:nvSpPr>
        <p:spPr>
          <a:prstGeom prst="rect"/>
        </p:spPr>
        <p:txBody>
          <a:bodyPr bIns="0" lIns="0" rIns="0" rtlCol="0" tIns="57150" vert="horz" wrap="square">
            <a:normAutofit fontScale="80525"/>
          </a:bodyPr>
          <a:lstStyle/>
          <a:p>
            <a:pPr indent="-352425" marL="365125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65125"/>
              </a:tabLst>
            </a:pPr>
            <a:r>
              <a:rPr lang="zh-CN" sz="3350"/>
              <a:t>高端版——S550供SF测试客户使用</a:t>
            </a:r>
            <a:endParaRPr sz="3350"/>
          </a:p>
          <a:p>
            <a:pPr indent="-352425" lvl="1" marL="853440">
              <a:lnSpc>
                <a:spcPct val="100000"/>
              </a:lnSpc>
              <a:spcBef>
                <a:spcPts val="365"/>
              </a:spcBef>
              <a:buChar char="•"/>
              <a:tabLst>
                <a:tab algn="l" pos="853440"/>
              </a:tabLst>
            </a:pPr>
            <a:r>
              <a:rPr lang="zh-CN" sz="3350">
                <a:latin typeface="Arial MT"/>
                <a:cs typeface="Arial MT"/>
              </a:rPr>
              <a:t>S400 BlueHybrid（2010年）油耗30mpg</a:t>
            </a:r>
            <a:endParaRPr sz="3350">
              <a:latin typeface="Arial MT"/>
              <a:cs typeface="Arial MT"/>
            </a:endParaRPr>
          </a:p>
          <a:p>
            <a:pPr indent="-352425" marL="365125">
              <a:lnSpc>
                <a:spcPct val="100000"/>
              </a:lnSpc>
              <a:spcBef>
                <a:spcPts val="360"/>
              </a:spcBef>
              <a:buChar char="•"/>
              <a:tabLst>
                <a:tab algn="l" pos="365125"/>
              </a:tabLst>
            </a:pPr>
            <a:r>
              <a:rPr lang="zh-CN" sz="3350"/>
              <a:t>标准版——Lexus GS450h或e320，油耗23mpg</a:t>
            </a:r>
            <a:endParaRPr sz="3350"/>
          </a:p>
        </p:txBody>
      </p:sp>
      <p:sp>
        <p:nvSpPr>
          <p:cNvPr descr="" id="7" name="object 7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6" name="object 6"/>
          <p:cNvSpPr txBox="1"/>
          <p:nvPr/>
        </p:nvSpPr>
        <p:spPr>
          <a:xfrm>
            <a:off x="985191" y="5547586"/>
            <a:ext cx="8359775" cy="541655"/>
          </a:xfrm>
          <a:prstGeom prst="rect">
            <a:avLst/>
          </a:prstGeom>
        </p:spPr>
        <p:txBody>
          <a:bodyPr bIns="0" lIns="0" rIns="0" rtlCol="0" tIns="17145" vert="horz" wrap="square">
            <a:normAutofit fontScale="80217"/>
          </a:bodyPr>
          <a:lstStyle/>
          <a:p>
            <a:pPr indent="-352425" marL="365125">
              <a:lnSpc>
                <a:spcPct val="100000"/>
              </a:lnSpc>
              <a:spcBef>
                <a:spcPts val="135"/>
              </a:spcBef>
              <a:buChar char="•"/>
              <a:tabLst>
                <a:tab algn="l" pos="365125"/>
              </a:tabLst>
            </a:pPr>
            <a:r>
              <a:rPr lang="zh-CN" sz="3350">
                <a:latin typeface="Arial MT"/>
                <a:cs typeface="Arial MT"/>
              </a:rPr>
              <a:t>现有出租车/豪华轿车车队油耗14-16mpg</a:t>
            </a:r>
            <a:endParaRPr sz="3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690880">
              <a:lnSpc>
                <a:spcPct val="100000"/>
              </a:lnSpc>
              <a:spcBef>
                <a:spcPts val="100"/>
              </a:spcBef>
            </a:pPr>
            <a:r>
              <a:rPr lang="zh-CN"/>
              <a:t>初始服务区域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04823" y="2638352"/>
            <a:ext cx="3745372" cy="3677521"/>
          </a:xfrm>
          <a:prstGeom prst="rect">
            <a:avLst/>
          </a:prstGeom>
        </p:spPr>
      </p:pic>
      <p:sp>
        <p:nvSpPr>
          <p:cNvPr descr="" id="4" name="object 4"/>
          <p:cNvSpPr txBox="1"/>
          <p:nvPr/>
        </p:nvSpPr>
        <p:spPr>
          <a:xfrm>
            <a:off x="985191" y="1838581"/>
            <a:ext cx="6844665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80217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首先覆盖旧金山市中心，曼哈顿将随即跟进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1654175">
              <a:lnSpc>
                <a:spcPct val="100000"/>
              </a:lnSpc>
              <a:spcBef>
                <a:spcPts val="100"/>
              </a:spcBef>
            </a:pPr>
            <a:r>
              <a:rPr lang="zh-CN"/>
              <a:t>技术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97418"/>
            <a:ext cx="7296150" cy="1353185"/>
          </a:xfrm>
          <a:prstGeom prst="rect">
            <a:avLst/>
          </a:prstGeom>
        </p:spPr>
        <p:txBody>
          <a:bodyPr bIns="0" lIns="0" rIns="0" rtlCol="0" tIns="57150" vert="horz" wrap="square">
            <a:normAutofit fontScale="80424"/>
          </a:bodyPr>
          <a:lstStyle/>
          <a:p>
            <a:pPr indent="-365760" marL="378460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移动电话 + 智能调度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32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适用于iphone、blackberry、symbian的应用程序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36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运筹学用于路线优化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098140"/>
            <a:ext cx="6353810" cy="1002665"/>
          </a:xfrm>
          <a:prstGeom prst="rect">
            <a:avLst/>
          </a:prstGeom>
        </p:spPr>
        <p:txBody>
          <a:bodyPr bIns="0" lIns="0" rIns="0" rtlCol="0" tIns="81280" vert="horz" wrap="square">
            <a:normAutofit fontScale="81289"/>
          </a:bodyPr>
          <a:lstStyle/>
          <a:p>
            <a:pPr indent="-365760" marL="378460">
              <a:lnSpc>
                <a:spcPct val="100000"/>
              </a:lnSpc>
              <a:spcBef>
                <a:spcPts val="64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支付/利用/声誉跟踪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4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专利待批系统设计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976967" y="3619950"/>
            <a:ext cx="4266468" cy="1352973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000"/>
          </a:bodyPr>
          <a:lstStyle/>
          <a:p>
            <a:pPr marL="392430">
              <a:lnSpc>
                <a:spcPct val="100000"/>
              </a:lnSpc>
              <a:spcBef>
                <a:spcPts val="100"/>
              </a:spcBef>
            </a:pPr>
            <a:r>
              <a:rPr lang="zh-CN"/>
              <a:t>需求预测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8515350" cy="1383665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81345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汽车在统计优化位置悬停</a:t>
            </a:r>
            <a:endParaRPr sz="2750">
              <a:latin typeface="Arial MT"/>
              <a:cs typeface="Arial MT"/>
            </a:endParaRPr>
          </a:p>
          <a:p>
            <a:pPr indent="-434340" marL="935355" marR="5080">
              <a:lnSpc>
                <a:spcPts val="2990"/>
              </a:lnSpc>
              <a:spcBef>
                <a:spcPts val="795"/>
              </a:spcBef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– 最小化预期接送时间，考虑每周时间和天气/交通条件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141981" y="3561124"/>
            <a:ext cx="3989636" cy="2985442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8750"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lang="zh-CN"/>
              <a:t>整体市场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609840" cy="10839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0624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每年42亿美元，且增长中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前四名玩家合计仅占22%的收入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854337" y="3583953"/>
            <a:ext cx="6546194" cy="2665337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2210" y="603693"/>
            <a:ext cx="5998845" cy="742315"/>
          </a:xfrm>
          <a:prstGeom prst="rect"/>
        </p:spPr>
        <p:txBody>
          <a:bodyPr bIns="0" lIns="0" rIns="0" rtlCol="0" tIns="12700" vert="horz" wrap="square">
            <a:normAutofit fontScale="78750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algn="l" pos="4160520"/>
              </a:tabLst>
            </a:pPr>
            <a:r>
              <a:rPr lang="zh-CN"/>
              <a:t>市场构成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38581"/>
            <a:ext cx="6000750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79999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专注于城市按需服务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719655"/>
            <a:ext cx="2353310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76153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2007年市场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906691" y="2570500"/>
            <a:ext cx="6813142" cy="2890451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2089" y="603693"/>
            <a:ext cx="3343910" cy="742315"/>
          </a:xfrm>
          <a:prstGeom prst="rect"/>
        </p:spPr>
        <p:txBody>
          <a:bodyPr bIns="0" lIns="0" rIns="0" rtlCol="0" tIns="12700" vert="horz" wrap="square">
            <a:normAutofit fontScale="77999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algn="l" pos="1837689"/>
              </a:tabLst>
            </a:pPr>
            <a:r>
              <a:rPr lang="zh-CN"/>
              <a:t>目标城市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328534" cy="15538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79999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首先专注于旧金山/纽约市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扩展到洛杉矶、芝加哥、休斯顿、宾夕法尼亚、达拉斯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– 这涵盖了整个美国市场的50%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550016" y="3747500"/>
            <a:ext cx="5240165" cy="2903829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142"/>
          </a:bodyPr>
          <a:lstStyle/>
          <a:p>
            <a:pPr marL="1396365">
              <a:lnSpc>
                <a:spcPct val="100000"/>
              </a:lnSpc>
              <a:spcBef>
                <a:spcPts val="100"/>
              </a:spcBef>
            </a:pPr>
            <a:r>
              <a:rPr lang="zh-CN"/>
              <a:t>2008年出租车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7938134" cy="2944495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79999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大多使用陈旧低效的技术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无线电调度， 无双向通信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最常见车型，福特 Crown Victoria，油耗 14mpg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召车方式为招手或电话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745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客户与司机之间缺乏 GPS 协调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75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显著的追费或空驶时间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86244" y="5067416"/>
            <a:ext cx="3989636" cy="1736984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000"/>
          </a:bodyPr>
          <a:lstStyle/>
          <a:p>
            <a:pPr marL="554990">
              <a:lnSpc>
                <a:spcPct val="100000"/>
              </a:lnSpc>
              <a:spcBef>
                <a:spcPts val="100"/>
              </a:spcBef>
            </a:pPr>
            <a:r>
              <a:rPr lang="zh-CN"/>
              <a:t>潜在结果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7890509" cy="3948429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80270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最佳情景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成为市场领导者，年收入超10亿美元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0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现实成功情景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占据美国前五大城市5%的市场份额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每年产生2000万至3000万美元以上的利润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最坏情况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仅在旧金山维持10辆车、100名客户的服务规模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为旧金山地区高管节省时间</a:t>
            </a:r>
            <a:endParaRPr sz="2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CN"/>
              <a:t>智能手机，2008年8月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04823" y="4388906"/>
            <a:ext cx="4328891" cy="2334073"/>
          </a:xfrm>
          <a:prstGeom prst="rect">
            <a:avLst/>
          </a:prstGeom>
        </p:spPr>
      </p:pic>
      <p:pic>
        <p:nvPicPr>
          <p:cNvPr descr="" id="4" name="object 4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3793350" y="1634158"/>
            <a:ext cx="3351837" cy="2510485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405765">
              <a:lnSpc>
                <a:spcPct val="100000"/>
              </a:lnSpc>
              <a:spcBef>
                <a:spcPts val="100"/>
              </a:spcBef>
            </a:pPr>
            <a:r>
              <a:rPr lang="zh-CN"/>
              <a:t>未来优化方向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8340725" cy="318770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0270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采购二手汽车降低成本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采用更经济的混合动力车（prius）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更精准的GPS技术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周日至周二多小时预订享折扣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为按需服务支付溢价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“立即用车”比“明天下午5点”更贵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411"/>
          </a:bodyPr>
          <a:lstStyle/>
          <a:p>
            <a:pPr marL="1029969">
              <a:lnSpc>
                <a:spcPct val="100000"/>
              </a:lnSpc>
              <a:spcBef>
                <a:spcPts val="100"/>
              </a:spcBef>
            </a:pPr>
            <a:r>
              <a:rPr lang="zh-CN"/>
              <a:t>营销创意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>
            <a:spLocks noGrp="1"/>
          </p:cNvSpPr>
          <p:nvPr>
            <p:ph idx="1" type="body"/>
          </p:nvPr>
        </p:nvSpPr>
        <p:spPr>
          <a:prstGeom prst="rect"/>
        </p:spPr>
        <p:txBody>
          <a:bodyPr bIns="0" lIns="0" rIns="0" rtlCol="0" tIns="76835" vert="horz" wrap="square">
            <a:normAutofit fontScale="78750"/>
          </a:bodyPr>
          <a:lstStyle/>
          <a:p>
            <a:pPr indent="-365760" marL="378460">
              <a:lnSpc>
                <a:spcPct val="100000"/>
              </a:lnSpc>
              <a:spcBef>
                <a:spcPts val="605"/>
              </a:spcBef>
              <a:buChar char="•"/>
              <a:tabLst>
                <a:tab algn="l" pos="378460"/>
              </a:tabLst>
            </a:pPr>
            <a:r>
              <a:rPr lang="zh-CN"/>
              <a:t>YellowCab是唯一知名的品牌</a:t>
            </a:r>
          </a:p>
          <a:p>
            <a:pPr marL="501015">
              <a:lnSpc>
                <a:spcPct val="100000"/>
              </a:lnSpc>
              <a:spcBef>
                <a:spcPts val="509"/>
              </a:spcBef>
              <a:tabLst>
                <a:tab algn="l" pos="935355"/>
              </a:tabLst>
            </a:pPr>
            <a:r>
              <a:rPr lang="zh-CN" sz="3000"/>
              <a:t>– 成为无处不在的高端出租车服务</a:t>
            </a:r>
            <a:endParaRPr sz="3000"/>
          </a:p>
          <a:p>
            <a:pPr indent="-365760" marL="378460">
              <a:lnSpc>
                <a:spcPct val="100000"/>
              </a:lnSpc>
              <a:spcBef>
                <a:spcPts val="919"/>
              </a:spcBef>
              <a:buChar char="•"/>
              <a:tabLst>
                <a:tab algn="l" pos="378460"/>
              </a:tabLst>
            </a:pPr>
            <a:r>
              <a:rPr lang="zh-CN"/>
              <a:t>仅限受邀加入，需现有会员推荐</a:t>
            </a:r>
          </a:p>
          <a:p>
            <a:pPr indent="-365760" marL="378460">
              <a:lnSpc>
                <a:spcPct val="100000"/>
              </a:lnSpc>
              <a:spcBef>
                <a:spcPts val="765"/>
              </a:spcBef>
              <a:buChar char="•"/>
              <a:tabLst>
                <a:tab algn="l" pos="378460"/>
              </a:tabLst>
            </a:pPr>
            <a:r>
              <a:rPr lang="zh-CN"/>
              <a:t>可能的口号：一键叫车</a:t>
            </a: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/>
              <a:t>豪华轿车的NetJets</a:t>
            </a: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/>
              <a:t>Cabs2.0</a:t>
            </a: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200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CN"/>
              <a:t>基于位置的服务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25010"/>
            <a:ext cx="8508365" cy="880744"/>
          </a:xfrm>
          <a:prstGeom prst="rect">
            <a:avLst/>
          </a:prstGeom>
        </p:spPr>
        <p:txBody>
          <a:bodyPr bIns="0" lIns="0" rIns="0" rtlCol="0" tIns="12065" vert="horz" wrap="square">
            <a:normAutofit fontScale="81345"/>
          </a:bodyPr>
          <a:lstStyle/>
          <a:p>
            <a:pPr indent="-365760" marL="378460">
              <a:lnSpc>
                <a:spcPts val="3635"/>
              </a:lnSpc>
              <a:spcBef>
                <a:spcPts val="9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扩展基础设施到其他基于位置的服务应用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ts val="3095"/>
              </a:lnSpc>
            </a:pPr>
            <a:r>
              <a:rPr lang="zh-CN" sz="2650">
                <a:latin typeface="Arial MT"/>
                <a:cs typeface="Arial MT"/>
              </a:rPr>
              <a:t>– 送货、非关键医务/政府用途</a:t>
            </a:r>
            <a:endParaRPr sz="26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855357"/>
            <a:ext cx="6758305" cy="497840"/>
          </a:xfrm>
          <a:prstGeom prst="rect">
            <a:avLst/>
          </a:prstGeom>
        </p:spPr>
        <p:txBody>
          <a:bodyPr bIns="0" lIns="0" rIns="0" rtlCol="0" tIns="12065" vert="horz" wrap="square">
            <a:normAutofit fontScale="80768"/>
          </a:bodyPr>
          <a:lstStyle/>
          <a:p>
            <a:pPr indent="-365760" marL="378460">
              <a:lnSpc>
                <a:spcPct val="100000"/>
              </a:lnSpc>
              <a:spcBef>
                <a:spcPts val="9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发展到2010年的35亿美元产业</a:t>
            </a:r>
            <a:endParaRPr sz="310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4037614" y="2991177"/>
            <a:ext cx="2296166" cy="2640962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999"/>
          </a:bodyPr>
          <a:lstStyle/>
          <a:p>
            <a:pPr marL="921385">
              <a:lnSpc>
                <a:spcPct val="100000"/>
              </a:lnSpc>
              <a:spcBef>
                <a:spcPts val="100"/>
              </a:spcBef>
            </a:pPr>
            <a:r>
              <a:rPr lang="zh-CN"/>
              <a:t>迄今进展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68016"/>
            <a:ext cx="8430260" cy="4276090"/>
          </a:xfrm>
          <a:prstGeom prst="rect">
            <a:avLst/>
          </a:prstGeom>
        </p:spPr>
        <p:txBody>
          <a:bodyPr bIns="0" lIns="0" rIns="0" rtlCol="0" tIns="69215" vert="horz" wrap="square">
            <a:normAutofit fontScale="79999"/>
          </a:bodyPr>
          <a:lstStyle/>
          <a:p>
            <a:pPr indent="-365760" marL="378460">
              <a:lnSpc>
                <a:spcPct val="100000"/>
              </a:lnSpc>
              <a:spcBef>
                <a:spcPts val="54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Ubercab.com已保留 + “ubercab”短信代码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加利福尼亚州有限责任公司 + 商标已申请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0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Iphone开发许可证申请于08年11月28日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银行账户 + 支付宝账户已创建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5位顾问和15位客户现已招募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临时专利已申请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zh-CN" sz="3100">
                <a:solidFill>
                  <a:srgbClr val="008000"/>
                </a:solidFill>
                <a:latin typeface="Arial MT"/>
                <a:cs typeface="Arial MT"/>
              </a:rPr>
              <a:t>下一步：</a:t>
            </a:r>
            <a:r>
              <a:rPr lang="zh-CN" sz="3100">
                <a:latin typeface="Arial MT"/>
                <a:cs typeface="Arial MT"/>
              </a:rPr>
              <a:t>采购3辆车，开发应用，2月1日演示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575"/>
              </a:spcBef>
            </a:pPr>
            <a:r>
              <a:rPr lang="zh-CN" sz="2650">
                <a:latin typeface="Arial MT"/>
                <a:cs typeface="Arial MT"/>
              </a:rPr>
              <a:t>– 筹集几百万美元，旧金山的小型办公室和总经理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202565">
              <a:lnSpc>
                <a:spcPct val="100000"/>
              </a:lnSpc>
              <a:spcBef>
                <a:spcPts val="100"/>
              </a:spcBef>
            </a:pPr>
            <a:r>
              <a:rPr lang="zh-CN"/>
              <a:t>出租车牌照制度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27182"/>
            <a:ext cx="7525384" cy="845819"/>
          </a:xfrm>
          <a:prstGeom prst="rect">
            <a:avLst/>
          </a:prstGeom>
        </p:spPr>
        <p:txBody>
          <a:bodyPr bIns="0" lIns="0" rIns="0" rtlCol="0" tIns="15875" vert="horz" wrap="square">
            <a:normAutofit fontScale="80217"/>
          </a:bodyPr>
          <a:lstStyle/>
          <a:p>
            <a:pPr indent="-352425" marL="365125">
              <a:lnSpc>
                <a:spcPts val="3515"/>
              </a:lnSpc>
              <a:spcBef>
                <a:spcPts val="125"/>
              </a:spcBef>
              <a:buChar char="•"/>
              <a:tabLst>
                <a:tab algn="l" pos="365125"/>
              </a:tabLst>
            </a:pPr>
            <a:r>
              <a:rPr lang="zh-CN" sz="2950">
                <a:latin typeface="Arial MT"/>
                <a:cs typeface="Arial MT"/>
              </a:rPr>
              <a:t>出租车垄断降低服务质量</a:t>
            </a:r>
            <a:endParaRPr sz="2950">
              <a:latin typeface="Arial MT"/>
              <a:cs typeface="Arial MT"/>
            </a:endParaRPr>
          </a:p>
          <a:p>
            <a:pPr marL="501015">
              <a:lnSpc>
                <a:spcPts val="2915"/>
              </a:lnSpc>
            </a:pPr>
            <a:r>
              <a:rPr lang="zh-CN" sz="2450">
                <a:latin typeface="Arial MT"/>
                <a:cs typeface="Arial MT"/>
              </a:rPr>
              <a:t>– 出租车牌照昂贵，司机收入偏低</a:t>
            </a:r>
            <a:endParaRPr sz="24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4877761"/>
            <a:ext cx="8714740" cy="1607820"/>
          </a:xfrm>
          <a:prstGeom prst="rect">
            <a:avLst/>
          </a:prstGeom>
        </p:spPr>
        <p:txBody>
          <a:bodyPr bIns="0" lIns="0" rIns="0" rtlCol="0" tIns="13970" vert="horz" wrap="square">
            <a:normAutofit fontScale="81345"/>
          </a:bodyPr>
          <a:lstStyle/>
          <a:p>
            <a:pPr indent="-283210" marL="784225">
              <a:lnSpc>
                <a:spcPct val="100000"/>
              </a:lnSpc>
              <a:spcBef>
                <a:spcPts val="110"/>
              </a:spcBef>
              <a:buChar char="–"/>
              <a:tabLst>
                <a:tab algn="l" pos="784225"/>
              </a:tabLst>
            </a:pPr>
            <a:r>
              <a:rPr lang="zh-CN" sz="2450">
                <a:latin typeface="Arial MT"/>
                <a:cs typeface="Arial MT"/>
              </a:rPr>
              <a:t>出租车牌照约 50 万美元，司机收入 3.1 万美元</a:t>
            </a:r>
            <a:endParaRPr sz="2450">
              <a:latin typeface="Arial MT"/>
              <a:cs typeface="Arial MT"/>
            </a:endParaRPr>
          </a:p>
          <a:p>
            <a:pPr indent="-283210" marL="784225">
              <a:lnSpc>
                <a:spcPct val="100000"/>
              </a:lnSpc>
              <a:spcBef>
                <a:spcPts val="50"/>
              </a:spcBef>
              <a:buChar char="–"/>
              <a:tabLst>
                <a:tab algn="l" pos="784225"/>
              </a:tabLst>
            </a:pPr>
            <a:r>
              <a:rPr lang="zh-CN" sz="2450">
                <a:latin typeface="Arial MT"/>
                <a:cs typeface="Arial MT"/>
              </a:rPr>
              <a:t>缺乏司机/客户的激励与问责</a:t>
            </a:r>
            <a:endParaRPr sz="2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2450">
              <a:latin typeface="Arial MT"/>
              <a:cs typeface="Arial MT"/>
            </a:endParaRPr>
          </a:p>
          <a:p>
            <a:pPr indent="-352425" marL="365125">
              <a:lnSpc>
                <a:spcPct val="100000"/>
              </a:lnSpc>
              <a:buChar char="•"/>
              <a:tabLst>
                <a:tab algn="l" pos="365125"/>
              </a:tabLst>
            </a:pPr>
            <a:r>
              <a:rPr lang="zh-CN" sz="2950">
                <a:solidFill>
                  <a:srgbClr val="008000"/>
                </a:solidFill>
                <a:latin typeface="Arial MT"/>
                <a:cs typeface="Arial MT"/>
              </a:rPr>
              <a:t>数字召车已能取代街头招手</a:t>
            </a:r>
            <a:endParaRPr sz="29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4200456" y="2828334"/>
            <a:ext cx="2029025" cy="1913397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411"/>
          </a:bodyPr>
          <a:lstStyle/>
          <a:p>
            <a:pPr marL="772160">
              <a:lnSpc>
                <a:spcPct val="100000"/>
              </a:lnSpc>
              <a:spcBef>
                <a:spcPts val="100"/>
              </a:spcBef>
            </a:pPr>
            <a:r>
              <a:rPr lang="zh-CN"/>
              <a:t>UberCab 概念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835265" cy="412369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1218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快速高效的按需用车服务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目标市场：美国城市的专业人士</a:t>
            </a:r>
            <a:endParaRPr sz="2750">
              <a:latin typeface="Arial MT"/>
              <a:cs typeface="Arial MT"/>
            </a:endParaRPr>
          </a:p>
          <a:p>
            <a:pPr indent="-366395" marL="378460" marR="5080">
              <a:lnSpc>
                <a:spcPct val="100400"/>
              </a:lnSpc>
              <a:spcBef>
                <a:spcPts val="85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纽约出租车的便利 + 专业司机的体验，适用于旧金山和纽约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最新消费级网络与设备技术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20"/>
              </a:spcBef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– 自动化调度以缩短等待时间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1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优化车队与激励驾驶员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汽车服务的‘NetJets’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428"/>
          </a:bodyPr>
          <a:lstStyle/>
          <a:p>
            <a:pPr marL="609600">
              <a:lnSpc>
                <a:spcPct val="100000"/>
              </a:lnSpc>
              <a:spcBef>
                <a:spcPts val="100"/>
              </a:spcBef>
            </a:pPr>
            <a:r>
              <a:rPr lang="zh-CN"/>
              <a:t>一键召车服务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78097"/>
            <a:ext cx="8571865" cy="4097654"/>
          </a:xfrm>
          <a:prstGeom prst="rect">
            <a:avLst/>
          </a:prstGeom>
        </p:spPr>
        <p:txBody>
          <a:bodyPr bIns="0" lIns="0" rIns="0" rtlCol="0" tIns="76835" vert="horz" wrap="square">
            <a:normAutofit fontScale="79200"/>
          </a:bodyPr>
          <a:lstStyle/>
          <a:p>
            <a:pPr indent="-365760" marL="378460">
              <a:lnSpc>
                <a:spcPct val="100000"/>
              </a:lnSpc>
              <a:spcBef>
                <a:spcPts val="60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需成为会员方可使用服务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09"/>
              </a:spcBef>
              <a:buChar char="–"/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专业可靠的客户群体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1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不从街上招揽</a:t>
            </a:r>
            <a:endParaRPr sz="2750">
              <a:latin typeface="Arial MT"/>
              <a:cs typeface="Arial MT"/>
            </a:endParaRPr>
          </a:p>
          <a:p>
            <a:pPr indent="-434340" lvl="1" marL="935355" marR="5080">
              <a:lnSpc>
                <a:spcPts val="3420"/>
              </a:lnSpc>
              <a:spcBef>
                <a:spcPts val="775"/>
              </a:spcBef>
              <a:buChar char="–"/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无需出租车牌照，客户为会员且通过数字召车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3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保证接驾（与黄出租车不同）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09"/>
              </a:spcBef>
              <a:buChar char="–"/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手机应用将匹配客户与驾驶员</a:t>
            </a:r>
            <a:endParaRPr sz="300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65"/>
              </a:spcBef>
              <a:buChar char="–"/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可查看彼此照片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428"/>
          </a:bodyPr>
          <a:lstStyle/>
          <a:p>
            <a:pPr marL="704215">
              <a:lnSpc>
                <a:spcPct val="100000"/>
              </a:lnSpc>
              <a:spcBef>
                <a:spcPts val="100"/>
              </a:spcBef>
            </a:pPr>
            <a:r>
              <a:rPr lang="zh-CN"/>
              <a:t>核心差异化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373620" cy="370332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0217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会员</a:t>
            </a:r>
            <a:r>
              <a:rPr lang="zh-CN" sz="2750">
                <a:latin typeface="Arial MT"/>
                <a:cs typeface="Arial MT"/>
              </a:rPr>
              <a:t>专享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——尊贵客户群体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一键</a:t>
            </a:r>
            <a:r>
              <a:rPr lang="zh-CN" sz="2750">
                <a:latin typeface="Arial MT"/>
                <a:cs typeface="Arial MT"/>
              </a:rPr>
              <a:t>呼叫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——「5分钟内接驾」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快速</a:t>
            </a:r>
            <a:r>
              <a:rPr lang="zh-CN" sz="2750">
                <a:latin typeface="Arial MT"/>
                <a:cs typeface="Arial MT"/>
              </a:rPr>
              <a:t>响应</a:t>
            </a:r>
            <a:r>
              <a:rPr lang="zh-CN" sz="2750">
                <a:latin typeface="Arial MT"/>
                <a:cs typeface="Arial MT"/>
              </a:rPr>
              <a:t>时间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——比电话更便捷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豪华车型——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梅赛德斯-奔驰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轿车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优质</a:t>
            </a:r>
            <a:r>
              <a:rPr lang="zh-CN" sz="2750">
                <a:latin typeface="Arial MT"/>
                <a:cs typeface="Arial MT"/>
              </a:rPr>
              <a:t>司机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——「行程评价」功能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高科技</a:t>
            </a:r>
            <a:r>
              <a:rPr lang="zh-CN" sz="2750">
                <a:latin typeface="Arial MT"/>
                <a:cs typeface="Arial MT"/>
              </a:rPr>
              <a:t>方案：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基于位置的自动调度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优化</a:t>
            </a:r>
            <a:r>
              <a:rPr lang="zh-CN" sz="2750">
                <a:latin typeface="Arial MT"/>
                <a:cs typeface="Arial MT"/>
              </a:rPr>
              <a:t>车队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——物流LBS软件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473709">
              <a:lnSpc>
                <a:spcPct val="100000"/>
              </a:lnSpc>
              <a:spcBef>
                <a:spcPts val="100"/>
              </a:spcBef>
            </a:pPr>
            <a:r>
              <a:rPr lang="zh-CN"/>
              <a:t>运营原则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6902450" cy="370332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79713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按需奢华服务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现代且燃油高效的车队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以客户为中心，计算机协调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提供最佳终端用户体验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统计优化的响应时间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预付费、无现金计费系统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设计即盈利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142"/>
          </a:bodyPr>
          <a:lstStyle/>
          <a:p>
            <a:pPr marL="1233805">
              <a:lnSpc>
                <a:spcPct val="100000"/>
              </a:lnSpc>
              <a:spcBef>
                <a:spcPts val="100"/>
              </a:spcBef>
            </a:pPr>
            <a:r>
              <a:rPr lang="zh-CN"/>
              <a:t>UberCab应用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025005" cy="10839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1428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从支持地理位置的设备进行1键请求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从任何手机发送短信： “5分钟后在工作地点接我”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757822" y="3355310"/>
            <a:ext cx="1547002" cy="2678981"/>
          </a:xfrm>
          <a:prstGeom prst="rect">
            <a:avLst/>
          </a:prstGeom>
        </p:spPr>
      </p:pic>
      <p:pic>
        <p:nvPicPr>
          <p:cNvPr descr="" id="5" name="object 5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4444719" y="3303291"/>
            <a:ext cx="1628423" cy="3080433"/>
          </a:xfrm>
          <a:prstGeom prst="rect">
            <a:avLst/>
          </a:prstGeom>
        </p:spPr>
      </p:pic>
      <p:pic>
        <p:nvPicPr>
          <p:cNvPr descr="" id="6" name="object 6"/>
          <p:cNvPicPr/>
          <p:nvPr/>
        </p:nvPicPr>
        <p:blipFill>
          <a:blip cstate="print" r:embed="rId4"/>
          <a:stretch>
            <a:fillRect/>
          </a:stretch>
        </p:blipFill>
        <p:spPr>
          <a:xfrm>
            <a:off x="7245334" y="3303291"/>
            <a:ext cx="1414559" cy="2755322"/>
          </a:xfrm>
          <a:prstGeom prst="rect">
            <a:avLst/>
          </a:prstGeom>
        </p:spPr>
      </p:pic>
      <p:sp>
        <p:nvSpPr>
          <p:cNvPr descr="" id="7" name="object 7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6153"/>
          </a:bodyPr>
          <a:lstStyle/>
          <a:p>
            <a:pPr marL="1315085">
              <a:lnSpc>
                <a:spcPct val="100000"/>
              </a:lnSpc>
              <a:spcBef>
                <a:spcPts val="100"/>
              </a:spcBef>
            </a:pPr>
            <a:r>
              <a:rPr lang="zh-CN"/>
              <a:t>UberCab.com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618730" cy="255778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79614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预订行程，显示车队状态，行程历史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预先指定带有标签和坐标的位置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为了便于发送取车位置的短信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Google Maps集成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745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“家”，“公司”，“alice-apt”等的经纬度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888342" y="4701020"/>
            <a:ext cx="2768319" cy="1913397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2024-10-29T09:15:30Z</dcterms:created>
  <dcterms:modified xsi:type="dcterms:W3CDTF">2024-10-29T09:15:30Z</dcterms:modified>
</cp:coreProperties>
</file>