
<file path=[Content_Types].xml><?xml version="1.0" encoding="utf-8"?>
<Types xmlns="http://schemas.openxmlformats.org/package/2006/content-types">
  <Default ContentType="application/vnd.openxmlformats-package.relationships+xml" Extension="rels"/>
  <Default ContentType="application/xml" Extension="xml"/>
  <Default ContentType="image/jpeg" Extension="jpe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theme+xml" PartName="/ppt/theme/theme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Default ContentType="image/png" Extension="png"/>
  <Override ContentType="application/vnd.openxmlformats-officedocument.presentationml.slide+xml" PartName="/ppt/slides/slide1.xml"/>
  <Default ContentType="image/jpg" Extension="jpg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59575" y="1039668"/>
            <a:ext cx="774299" cy="149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79368" y="603693"/>
            <a:ext cx="6334663" cy="742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85191" y="1778097"/>
            <a:ext cx="8677275" cy="3141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479348" y="6994458"/>
            <a:ext cx="259715" cy="2146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1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11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
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slidelang-image-2.jpeg" Type="http://schemas.openxmlformats.org/officeDocument/2006/relationships/image"/></Relationships>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8.jpg"/><Relationship Id="rId3" Type="http://schemas.openxmlformats.org/officeDocument/2006/relationships/image" Target="../media/image19.jp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g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slidelang-image-1.jpeg" Type="http://schemas.openxmlformats.org/officeDocument/2006/relationships/image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" id="2" name="object 2"/>
          <p:cNvSpPr/>
          <p:nvPr/>
        </p:nvSpPr>
        <p:spPr>
          <a:xfrm>
            <a:off x="780768" y="602823"/>
            <a:ext cx="1791335" cy="977265"/>
          </a:xfrm>
          <a:custGeom>
            <a:avLst/>
            <a:gdLst/>
            <a:ahLst/>
            <a:cxnLst/>
            <a:rect b="b" l="l" r="r" t="t"/>
            <a:pathLst>
              <a:path h="977265" w="1791335">
                <a:moveTo>
                  <a:pt x="0" y="0"/>
                </a:moveTo>
                <a:lnTo>
                  <a:pt x="1791265" y="0"/>
                </a:lnTo>
                <a:lnTo>
                  <a:pt x="1791265" y="977053"/>
                </a:lnTo>
                <a:lnTo>
                  <a:pt x="0" y="97705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bIns="0" lIns="0" rIns="0" rtlCol="0" tIns="0" wrap="square">
            <a:normAutofit/>
          </a:bodyPr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45763" y="5488962"/>
            <a:ext cx="5577840" cy="546735"/>
          </a:xfrm>
          <a:prstGeom prst="rect"/>
        </p:spPr>
        <p:txBody>
          <a:bodyPr bIns="0" lIns="0" rIns="0" rtlCol="0" tIns="15240" vert="horz" wrap="square">
            <a:normAutofit fontScale="81000"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zh-CN" sz="3400">
                <a:solidFill>
                  <a:srgbClr val="888888"/>
                </a:solidFill>
                <a:latin typeface="Trebuchet MS"/>
                <a:cs typeface="Trebuchet MS"/>
              </a:rPr>
              <a:t>下一代汽车服务</a:t>
            </a:r>
            <a:endParaRPr sz="3400">
              <a:latin typeface="Trebuchet MS"/>
              <a:cs typeface="Trebuchet MS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1757822" y="3295611"/>
            <a:ext cx="651369" cy="1135198"/>
          </a:xfrm>
          <a:prstGeom prst="rect">
            <a:avLst/>
          </a:prstGeom>
        </p:spPr>
      </p:pic>
      <p:pic>
        <p:nvPicPr>
          <p:cNvPr descr="" id="5" name="object 5"/>
          <p:cNvPicPr/>
          <p:nvPr/>
        </p:nvPicPr>
        <p:blipFill>
          <a:blip cstate="print" r:embed="rId3"/>
          <a:stretch>
            <a:fillRect/>
          </a:stretch>
        </p:blipFill>
        <p:spPr>
          <a:xfrm>
            <a:off x="8271513" y="3398283"/>
            <a:ext cx="651369" cy="1234887"/>
          </a:xfrm>
          <a:prstGeom prst="rect">
            <a:avLst/>
          </a:prstGeom>
        </p:spPr>
      </p:pic>
      <p:pic>
        <p:nvPicPr>
          <p:cNvPr descr="" id="6" name="object 6"/>
          <p:cNvPicPr/>
          <p:nvPr/>
        </p:nvPicPr>
        <p:blipFill>
          <a:blip cstate="print" r:embed="rId4"/>
          <a:stretch>
            <a:fillRect/>
          </a:stretch>
        </p:blipFill>
        <p:spPr>
          <a:xfrm>
            <a:off x="3270358" y="3110383"/>
            <a:ext cx="4139986" cy="1514938"/>
          </a:xfrm>
          <a:prstGeom prst="rect">
            <a:avLst/>
          </a:prstGeom>
        </p:spPr>
      </p:pic>
      <p:pic>
        <p:nvPicPr>
          <p:cNvPr descr="" id="7" name="object 7"/>
          <p:cNvPicPr/>
          <p:nvPr/>
        </p:nvPicPr>
        <p:blipFill>
          <a:blip cstate="print" r:embed="rId5"/>
          <a:stretch>
            <a:fillRect/>
          </a:stretch>
        </p:blipFill>
        <p:spPr>
          <a:xfrm>
            <a:off x="4478245" y="1613369"/>
            <a:ext cx="1626028" cy="309804"/>
          </a:xfrm>
          <a:prstGeom prst="rect">
            <a:avLst/>
          </a:prstGeom>
        </p:spPr>
      </p:pic>
      <p:sp>
        <p:nvSpPr>
          <p:cNvPr descr="" id="8" name="object 8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000"/>
          </a:bodyPr>
          <a:lstStyle/>
          <a:p>
            <a:pPr marL="1681480">
              <a:lnSpc>
                <a:spcPct val="100000"/>
              </a:lnSpc>
              <a:spcBef>
                <a:spcPts val="100"/>
              </a:spcBef>
            </a:pPr>
            <a:r>
              <a:rPr lang="zh-CN"/>
              <a:t>使用案例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275195" cy="364871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80424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前往或从餐厅、酒吧和演出地点的行程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停车不便的快速本地交通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机场接送（预先安排）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通勤期间工作（车内Wi‑Fi）</a:t>
            </a:r>
            <a:endParaRPr sz="275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640"/>
              </a:spcBef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三人拼车前往South‑Bay校园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90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送孩子上学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老人运输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7999"/>
          </a:bodyPr>
          <a:lstStyle/>
          <a:p>
            <a:pPr marL="1369695">
              <a:lnSpc>
                <a:spcPct val="100000"/>
              </a:lnSpc>
              <a:spcBef>
                <a:spcPts val="100"/>
              </a:spcBef>
            </a:pPr>
            <a:r>
              <a:rPr lang="zh-CN"/>
              <a:t>用户收益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8512175" cy="360807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81000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出租车不保证接驳，可能需要45分钟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出租车不如豪华轿车安全或干净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汽车服务需要1-3小时提前通知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汽车服务平均收费超过60美元+税</a:t>
            </a:r>
            <a:endParaRPr sz="2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60"/>
              </a:spcBef>
              <a:buFont typeface="Arial MT"/>
              <a:buChar char="•"/>
            </a:pPr>
            <a:endParaRPr sz="2750">
              <a:latin typeface="Arial MT"/>
              <a:cs typeface="Arial MT"/>
            </a:endParaRPr>
          </a:p>
          <a:p>
            <a:pPr indent="-366395" marL="379095" marR="5080">
              <a:lnSpc>
                <a:spcPct val="100400"/>
              </a:lnSpc>
              <a:buChar char="•"/>
              <a:tabLst>
                <a:tab algn="l" pos="379095"/>
              </a:tabLst>
            </a:pPr>
            <a:r>
              <a:rPr lang="zh-CN" sz="2750">
                <a:latin typeface="Arial MT"/>
                <a:cs typeface="Arial MT"/>
              </a:rPr>
              <a:t>UberCab将比豪华轿车更快、更便宜，但比出租车更舒适、更安全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9200"/>
          </a:bodyPr>
          <a:lstStyle/>
          <a:p>
            <a:pPr marL="93980">
              <a:lnSpc>
                <a:spcPct val="100000"/>
              </a:lnSpc>
              <a:spcBef>
                <a:spcPts val="100"/>
              </a:spcBef>
            </a:pPr>
            <a:r>
              <a:rPr lang="zh-CN"/>
              <a:t>环境效益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58895"/>
            <a:ext cx="8167370" cy="4434205"/>
          </a:xfrm>
          <a:prstGeom prst="rect">
            <a:avLst/>
          </a:prstGeom>
        </p:spPr>
        <p:txBody>
          <a:bodyPr bIns="0" lIns="0" rIns="0" rtlCol="0" tIns="78740" vert="horz" wrap="square">
            <a:normAutofit fontScale="80356"/>
          </a:bodyPr>
          <a:lstStyle/>
          <a:p>
            <a:pPr indent="-365760" marL="378460">
              <a:lnSpc>
                <a:spcPct val="100000"/>
              </a:lnSpc>
              <a:spcBef>
                <a:spcPts val="620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更好地利用车辆资源</a:t>
            </a:r>
            <a:endParaRPr sz="310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470"/>
              </a:spcBef>
              <a:buChar char="–"/>
              <a:tabLst>
                <a:tab algn="l" pos="798830"/>
              </a:tabLst>
            </a:pPr>
            <a:r>
              <a:rPr lang="zh-CN" sz="2650">
                <a:latin typeface="Arial MT"/>
                <a:cs typeface="Arial MT"/>
              </a:rPr>
              <a:t>在NYC，35%的时间用于寻找乘客</a:t>
            </a:r>
            <a:endParaRPr sz="26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55"/>
              </a:spcBef>
              <a:buChar char="–"/>
              <a:tabLst>
                <a:tab algn="l" pos="798830"/>
              </a:tabLst>
            </a:pPr>
            <a:r>
              <a:rPr lang="zh-CN" sz="2650">
                <a:latin typeface="Arial MT"/>
                <a:cs typeface="Arial MT"/>
              </a:rPr>
              <a:t>在密度较低的城市，可能超过一半“空驶时间”</a:t>
            </a:r>
            <a:endParaRPr sz="26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60"/>
              </a:spcBef>
              <a:buChar char="–"/>
              <a:tabLst>
                <a:tab algn="l" pos="798830"/>
              </a:tabLst>
            </a:pPr>
            <a:r>
              <a:rPr lang="zh-CN" sz="2650">
                <a:latin typeface="Arial MT"/>
                <a:cs typeface="Arial MT"/>
              </a:rPr>
              <a:t>随着车队规模扩大，效率将提高</a:t>
            </a:r>
            <a:endParaRPr sz="26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8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混合动力车（出租车效率的2倍）</a:t>
            </a:r>
            <a:endParaRPr sz="27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35"/>
              </a:spcBef>
              <a:buChar char="–"/>
              <a:tabLst>
                <a:tab algn="l" pos="798830"/>
              </a:tabLst>
            </a:pPr>
            <a:r>
              <a:rPr lang="zh-CN" sz="2650">
                <a:latin typeface="Arial MT"/>
                <a:cs typeface="Arial MT"/>
              </a:rPr>
              <a:t>Mercedes S400 BlueHybrid, Lexus GS-450h</a:t>
            </a:r>
            <a:endParaRPr sz="26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60"/>
              </a:spcBef>
              <a:buChar char="–"/>
              <a:tabLst>
                <a:tab algn="l" pos="798830"/>
              </a:tabLst>
            </a:pPr>
            <a:r>
              <a:rPr lang="zh-CN" sz="2650">
                <a:latin typeface="Arial MT"/>
                <a:cs typeface="Arial MT"/>
              </a:rPr>
              <a:t>减少碳足迹，更好利用车内时间</a:t>
            </a:r>
            <a:endParaRPr sz="2650">
              <a:latin typeface="Arial MT"/>
              <a:cs typeface="Arial MT"/>
            </a:endParaRPr>
          </a:p>
          <a:p>
            <a:pPr indent="-366395" marL="378460">
              <a:lnSpc>
                <a:spcPct val="100000"/>
              </a:lnSpc>
              <a:spcBef>
                <a:spcPts val="785"/>
              </a:spcBef>
              <a:buChar char="•"/>
              <a:tabLst>
                <a:tab algn="l" pos="378460"/>
                <a:tab algn="l" pos="501015"/>
              </a:tabLst>
            </a:pPr>
            <a:r>
              <a:rPr lang="zh-CN" sz="2750">
                <a:latin typeface="Arial MT"/>
                <a:cs typeface="Arial MT"/>
              </a:rPr>
              <a:t>拼车/合乘激励–更低费率</a:t>
            </a:r>
            <a:endParaRPr sz="27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35"/>
              </a:spcBef>
              <a:buChar char="–"/>
              <a:tabLst>
                <a:tab algn="l" pos="798830"/>
              </a:tabLst>
            </a:pPr>
            <a:r>
              <a:rPr lang="zh-CN" sz="2650">
                <a:latin typeface="Arial MT"/>
                <a:cs typeface="Arial MT"/>
              </a:rPr>
              <a:t>前往SFO的行程，或比赛后从球场到Marina</a:t>
            </a:r>
            <a:endParaRPr sz="2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7999"/>
          </a:bodyPr>
          <a:lstStyle/>
          <a:p>
            <a:pPr marL="1219835">
              <a:lnSpc>
                <a:spcPct val="100000"/>
              </a:lnSpc>
              <a:spcBef>
                <a:spcPts val="100"/>
              </a:spcBef>
            </a:pPr>
            <a:r>
              <a:rPr lang="zh-CN"/>
              <a:t>UberCab车队</a:t>
            </a:r>
          </a:p>
        </p:txBody>
      </p:sp>
      <p:pic>
        <p:nvPicPr>
          <p:cNvPr descr="" id="3" name="object 3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5371054" y="4399416"/>
            <a:ext cx="2706914" cy="988561"/>
          </a:xfrm>
          <a:prstGeom prst="rect">
            <a:avLst/>
          </a:prstGeom>
        </p:spPr>
      </p:pic>
      <p:pic>
        <p:nvPicPr>
          <p:cNvPr descr="" id="4" name="object 4"/>
          <p:cNvPicPr/>
          <p:nvPr/>
        </p:nvPicPr>
        <p:blipFill>
          <a:blip cstate="print" r:embed="rId3"/>
          <a:stretch>
            <a:fillRect/>
          </a:stretch>
        </p:blipFill>
        <p:spPr>
          <a:xfrm>
            <a:off x="2542721" y="4461709"/>
            <a:ext cx="2390524" cy="917821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1" type="body"/>
          </p:nvPr>
        </p:nvSpPr>
        <p:spPr>
          <a:prstGeom prst="rect"/>
        </p:spPr>
        <p:txBody>
          <a:bodyPr bIns="0" lIns="0" rIns="0" rtlCol="0" tIns="57150" vert="horz" wrap="square">
            <a:normAutofit fontScale="80525"/>
          </a:bodyPr>
          <a:lstStyle/>
          <a:p>
            <a:pPr indent="-352425" marL="365125">
              <a:lnSpc>
                <a:spcPct val="100000"/>
              </a:lnSpc>
              <a:spcBef>
                <a:spcPts val="450"/>
              </a:spcBef>
              <a:buChar char="•"/>
              <a:tabLst>
                <a:tab algn="l" pos="365125"/>
              </a:tabLst>
            </a:pPr>
            <a:r>
              <a:rPr lang="zh-CN" sz="3350"/>
              <a:t>高端–为SF Beta客户提供S550</a:t>
            </a:r>
            <a:endParaRPr sz="3350"/>
          </a:p>
          <a:p>
            <a:pPr indent="-352425" lvl="1" marL="853440">
              <a:lnSpc>
                <a:spcPct val="100000"/>
              </a:lnSpc>
              <a:spcBef>
                <a:spcPts val="365"/>
              </a:spcBef>
              <a:buChar char="•"/>
              <a:tabLst>
                <a:tab algn="l" pos="853440"/>
              </a:tabLst>
            </a:pPr>
            <a:r>
              <a:rPr lang="zh-CN" sz="3350">
                <a:latin typeface="Arial MT"/>
                <a:cs typeface="Arial MT"/>
              </a:rPr>
              <a:t>S400 BlueHybrid可达30mpg（2010年）</a:t>
            </a:r>
            <a:endParaRPr sz="3350">
              <a:latin typeface="Arial MT"/>
              <a:cs typeface="Arial MT"/>
            </a:endParaRPr>
          </a:p>
          <a:p>
            <a:pPr indent="-352425" marL="365125">
              <a:lnSpc>
                <a:spcPct val="100000"/>
              </a:lnSpc>
              <a:spcBef>
                <a:spcPts val="360"/>
              </a:spcBef>
              <a:buChar char="•"/>
              <a:tabLst>
                <a:tab algn="l" pos="365125"/>
              </a:tabLst>
            </a:pPr>
            <a:r>
              <a:rPr lang="zh-CN" sz="3350"/>
              <a:t>标准–Lexus GS450h或e320–23mpg</a:t>
            </a:r>
            <a:endParaRPr sz="3350"/>
          </a:p>
        </p:txBody>
      </p:sp>
      <p:sp>
        <p:nvSpPr>
          <p:cNvPr descr="" id="7" name="object 7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6" name="object 6"/>
          <p:cNvSpPr txBox="1"/>
          <p:nvPr/>
        </p:nvSpPr>
        <p:spPr>
          <a:xfrm>
            <a:off x="985191" y="5547586"/>
            <a:ext cx="8359775" cy="541655"/>
          </a:xfrm>
          <a:prstGeom prst="rect">
            <a:avLst/>
          </a:prstGeom>
        </p:spPr>
        <p:txBody>
          <a:bodyPr bIns="0" lIns="0" rIns="0" rtlCol="0" tIns="17145" vert="horz" wrap="square">
            <a:normAutofit fontScale="80217"/>
          </a:bodyPr>
          <a:lstStyle/>
          <a:p>
            <a:pPr indent="-352425" marL="365125">
              <a:lnSpc>
                <a:spcPct val="100000"/>
              </a:lnSpc>
              <a:spcBef>
                <a:spcPts val="135"/>
              </a:spcBef>
              <a:buChar char="•"/>
              <a:tabLst>
                <a:tab algn="l" pos="365125"/>
              </a:tabLst>
            </a:pPr>
            <a:r>
              <a:rPr lang="zh-CN" sz="3350">
                <a:latin typeface="Arial MT"/>
                <a:cs typeface="Arial MT"/>
              </a:rPr>
              <a:t>现有出租车/礼宾车车队油耗14-16mpg</a:t>
            </a:r>
            <a:endParaRPr sz="33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690880">
              <a:lnSpc>
                <a:spcPct val="100000"/>
              </a:lnSpc>
              <a:spcBef>
                <a:spcPts val="100"/>
              </a:spcBef>
            </a:pPr>
            <a:r>
              <a:rPr lang="zh-CN"/>
              <a:t>初始服务区域</a:t>
            </a:r>
          </a:p>
        </p:txBody>
      </p:sp>
      <p:pic>
        <p:nvPicPr>
          <p:cNvPr descr="" id="3" name="object 3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304823" y="2638352"/>
            <a:ext cx="3745372" cy="3677521"/>
          </a:xfrm>
          <a:prstGeom prst="rect">
            <a:avLst/>
          </a:prstGeom>
        </p:spPr>
      </p:pic>
      <p:sp>
        <p:nvSpPr>
          <p:cNvPr descr="" id="4" name="object 4"/>
          <p:cNvSpPr txBox="1"/>
          <p:nvPr/>
        </p:nvSpPr>
        <p:spPr>
          <a:xfrm>
            <a:off x="985191" y="1838581"/>
            <a:ext cx="6844665" cy="448945"/>
          </a:xfrm>
          <a:prstGeom prst="rect">
            <a:avLst/>
          </a:prstGeom>
        </p:spPr>
        <p:txBody>
          <a:bodyPr bIns="0" lIns="0" rIns="0" rtlCol="0" tIns="15875" vert="horz" wrap="square">
            <a:normAutofit fontScale="80217"/>
          </a:bodyPr>
          <a:lstStyle/>
          <a:p>
            <a:pPr indent="-365760" marL="378460">
              <a:lnSpc>
                <a:spcPct val="100000"/>
              </a:lnSpc>
              <a:spcBef>
                <a:spcPts val="12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从中央SF开始，不久后扩展至Manhattan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1654175">
              <a:lnSpc>
                <a:spcPct val="100000"/>
              </a:lnSpc>
              <a:spcBef>
                <a:spcPts val="100"/>
              </a:spcBef>
            </a:pPr>
            <a:r>
              <a:rPr lang="zh-CN"/>
              <a:t>技术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97418"/>
            <a:ext cx="7296150" cy="1353185"/>
          </a:xfrm>
          <a:prstGeom prst="rect">
            <a:avLst/>
          </a:prstGeom>
        </p:spPr>
        <p:txBody>
          <a:bodyPr bIns="0" lIns="0" rIns="0" rtlCol="0" tIns="57150" vert="horz" wrap="square">
            <a:normAutofit fontScale="80424"/>
          </a:bodyPr>
          <a:lstStyle/>
          <a:p>
            <a:pPr indent="-365760" marL="378460">
              <a:lnSpc>
                <a:spcPct val="100000"/>
              </a:lnSpc>
              <a:spcBef>
                <a:spcPts val="45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移动电话 + 智能调度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32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适用于 iPhone、BlackBerry、Symbian 的应用程序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36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运筹学用于路线优化</a:t>
            </a:r>
            <a:endParaRPr sz="2550">
              <a:latin typeface="Arial MT"/>
              <a:cs typeface="Arial MT"/>
            </a:endParaRPr>
          </a:p>
        </p:txBody>
      </p:sp>
      <p:sp>
        <p:nvSpPr>
          <p:cNvPr descr="" id="4" name="object 4"/>
          <p:cNvSpPr txBox="1"/>
          <p:nvPr/>
        </p:nvSpPr>
        <p:spPr>
          <a:xfrm>
            <a:off x="985191" y="5098140"/>
            <a:ext cx="6353810" cy="1002665"/>
          </a:xfrm>
          <a:prstGeom prst="rect">
            <a:avLst/>
          </a:prstGeom>
        </p:spPr>
        <p:txBody>
          <a:bodyPr bIns="0" lIns="0" rIns="0" rtlCol="0" tIns="81280" vert="horz" wrap="square">
            <a:normAutofit fontScale="81289"/>
          </a:bodyPr>
          <a:lstStyle/>
          <a:p>
            <a:pPr indent="-365760" marL="378460">
              <a:lnSpc>
                <a:spcPct val="100000"/>
              </a:lnSpc>
              <a:spcBef>
                <a:spcPts val="64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支付/利用率/声誉追踪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4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专利申报中的系统设计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descr="" id="5" name="object 5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2976967" y="3619950"/>
            <a:ext cx="4266468" cy="1352973"/>
          </a:xfrm>
          <a:prstGeom prst="rect">
            <a:avLst/>
          </a:prstGeom>
        </p:spPr>
      </p:pic>
      <p:sp>
        <p:nvSpPr>
          <p:cNvPr descr="" id="6" name="object 6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000"/>
          </a:bodyPr>
          <a:lstStyle/>
          <a:p>
            <a:pPr marL="392430">
              <a:lnSpc>
                <a:spcPct val="100000"/>
              </a:lnSpc>
              <a:spcBef>
                <a:spcPts val="100"/>
              </a:spcBef>
            </a:pPr>
            <a:r>
              <a:rPr lang="zh-CN"/>
              <a:t>需求预测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53316"/>
            <a:ext cx="8515350" cy="1383665"/>
          </a:xfrm>
          <a:prstGeom prst="rect">
            <a:avLst/>
          </a:prstGeom>
        </p:spPr>
        <p:txBody>
          <a:bodyPr bIns="0" lIns="0" rIns="0" rtlCol="0" tIns="101600" vert="horz" wrap="square">
            <a:normAutofit fontScale="81345"/>
          </a:bodyPr>
          <a:lstStyle/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车辆悬停于统计优化的位置</a:t>
            </a:r>
            <a:endParaRPr sz="2750">
              <a:latin typeface="Arial MT"/>
              <a:cs typeface="Arial MT"/>
            </a:endParaRPr>
          </a:p>
          <a:p>
            <a:pPr indent="-434340" marL="935355" marR="5080">
              <a:lnSpc>
                <a:spcPts val="2990"/>
              </a:lnSpc>
              <a:spcBef>
                <a:spcPts val="795"/>
              </a:spcBef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— 在考虑星期时间及天气/交通状况的前提下，最小化预期接客时间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141981" y="3561124"/>
            <a:ext cx="3989636" cy="2985442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8750"/>
          </a:bodyPr>
          <a:lstStyle/>
          <a:p>
            <a:pPr marL="1219835">
              <a:lnSpc>
                <a:spcPct val="100000"/>
              </a:lnSpc>
              <a:spcBef>
                <a:spcPts val="100"/>
              </a:spcBef>
            </a:pPr>
            <a:r>
              <a:rPr lang="zh-CN"/>
              <a:t>整体市场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609840" cy="1083945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80624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$4.2B 年收入，且持续增长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前四大竞争者合计仅占 22% 的收入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1854337" y="3583953"/>
            <a:ext cx="6546194" cy="2665337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2210" y="603693"/>
            <a:ext cx="5998845" cy="742315"/>
          </a:xfrm>
          <a:prstGeom prst="rect"/>
        </p:spPr>
        <p:txBody>
          <a:bodyPr bIns="0" lIns="0" rIns="0" rtlCol="0" tIns="12700" vert="horz" wrap="square">
            <a:normAutofit fontScale="78750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algn="l" pos="4160520"/>
              </a:tabLst>
            </a:pPr>
            <a:r>
              <a:rPr lang="zh-CN"/>
              <a:t>市场构成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838581"/>
            <a:ext cx="6000750" cy="448945"/>
          </a:xfrm>
          <a:prstGeom prst="rect">
            <a:avLst/>
          </a:prstGeom>
        </p:spPr>
        <p:txBody>
          <a:bodyPr bIns="0" lIns="0" rIns="0" rtlCol="0" tIns="15875" vert="horz" wrap="square">
            <a:normAutofit fontScale="79999"/>
          </a:bodyPr>
          <a:lstStyle/>
          <a:p>
            <a:pPr indent="-365760" marL="378460">
              <a:lnSpc>
                <a:spcPct val="100000"/>
              </a:lnSpc>
              <a:spcBef>
                <a:spcPts val="12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聚焦城市按需服务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descr="" id="4" name="object 4"/>
          <p:cNvSpPr txBox="1"/>
          <p:nvPr/>
        </p:nvSpPr>
        <p:spPr>
          <a:xfrm>
            <a:off x="985191" y="5719655"/>
            <a:ext cx="2353310" cy="448945"/>
          </a:xfrm>
          <a:prstGeom prst="rect">
            <a:avLst/>
          </a:prstGeom>
        </p:spPr>
        <p:txBody>
          <a:bodyPr bIns="0" lIns="0" rIns="0" rtlCol="0" tIns="15875" vert="horz" wrap="square">
            <a:normAutofit fontScale="76153"/>
          </a:bodyPr>
          <a:lstStyle/>
          <a:p>
            <a:pPr indent="-365760" marL="378460">
              <a:lnSpc>
                <a:spcPct val="100000"/>
              </a:lnSpc>
              <a:spcBef>
                <a:spcPts val="12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2007 年市场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descr="" id="5" name="object 5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1906691" y="2570500"/>
            <a:ext cx="6813142" cy="2890451"/>
          </a:xfrm>
          <a:prstGeom prst="rect">
            <a:avLst/>
          </a:prstGeom>
        </p:spPr>
      </p:pic>
      <p:sp>
        <p:nvSpPr>
          <p:cNvPr descr="" id="6" name="object 6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72089" y="603693"/>
            <a:ext cx="3343910" cy="742315"/>
          </a:xfrm>
          <a:prstGeom prst="rect"/>
        </p:spPr>
        <p:txBody>
          <a:bodyPr bIns="0" lIns="0" rIns="0" rtlCol="0" tIns="12700" vert="horz" wrap="square">
            <a:normAutofit fontScale="77999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algn="l" pos="1837689"/>
              </a:tabLst>
            </a:pPr>
            <a:r>
              <a:rPr lang="zh-CN"/>
              <a:t>目标城市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328534" cy="1553845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79999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首阶段聚焦 SF/NYC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拓展至洛杉矶、芝加哥、休斯顿、宾夕法尼亚、达拉斯</a:t>
            </a:r>
            <a:endParaRPr sz="275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640"/>
              </a:spcBef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— 覆盖全美市场的 50%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2550016" y="3747500"/>
            <a:ext cx="5240165" cy="2903829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7142"/>
          </a:bodyPr>
          <a:lstStyle/>
          <a:p>
            <a:pPr marL="1396365">
              <a:lnSpc>
                <a:spcPct val="100000"/>
              </a:lnSpc>
              <a:spcBef>
                <a:spcPts val="100"/>
              </a:spcBef>
            </a:pPr>
            <a:r>
              <a:rPr lang="zh-CN"/>
              <a:t>2008年出租车行业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53316"/>
            <a:ext cx="7938134" cy="2944495"/>
          </a:xfrm>
          <a:prstGeom prst="rect">
            <a:avLst/>
          </a:prstGeom>
        </p:spPr>
        <p:txBody>
          <a:bodyPr bIns="0" lIns="0" rIns="0" rtlCol="0" tIns="101600" vert="horz" wrap="square">
            <a:normAutofit fontScale="79999"/>
          </a:bodyPr>
          <a:lstStyle/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大多数使用陈旧且低效的技术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无线电调度，无双向通信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8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最常见车型福特皇冠维多利亚，油耗仅14英里/加仑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乘客招车需手动或电话呼叫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745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客户与司机间无GPS协调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575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大量空驶或“空驶时间”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386244" y="5067416"/>
            <a:ext cx="3989636" cy="1736984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000"/>
          </a:bodyPr>
          <a:lstStyle/>
          <a:p>
            <a:pPr marL="554990">
              <a:lnSpc>
                <a:spcPct val="100000"/>
              </a:lnSpc>
              <a:spcBef>
                <a:spcPts val="100"/>
              </a:spcBef>
            </a:pPr>
            <a:r>
              <a:rPr lang="zh-CN"/>
              <a:t>潜在结果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53316"/>
            <a:ext cx="7890509" cy="3948429"/>
          </a:xfrm>
          <a:prstGeom prst="rect">
            <a:avLst/>
          </a:prstGeom>
        </p:spPr>
        <p:txBody>
          <a:bodyPr bIns="0" lIns="0" rIns="0" rtlCol="0" tIns="101600" vert="horz" wrap="square">
            <a:normAutofit fontScale="80270"/>
          </a:bodyPr>
          <a:lstStyle/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最佳情景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成为市场领导者，年收入10亿美元以上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90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现实的成功情景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获得美国前五大城市的5%份额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8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每年产生2亿到3亿美元的利润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最坏的情况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仍然是旧金山的一家10辆车、100位客户的服务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8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为旧金山基于执行官的时间节省者</a:t>
            </a:r>
            <a:endParaRPr sz="2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CN"/>
              <a:t>智能手机，2008年8月</a:t>
            </a:r>
          </a:p>
        </p:txBody>
      </p:sp>
      <p:pic>
        <p:nvPicPr>
          <p:cNvPr descr="" id="3" name="object 3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304823" y="4388906"/>
            <a:ext cx="4328891" cy="2334073"/>
          </a:xfrm>
          <a:prstGeom prst="rect">
            <a:avLst/>
          </a:prstGeom>
        </p:spPr>
      </p:pic>
      <p:pic>
        <p:nvPicPr>
          <p:cNvPr descr="" id="4" name="object 4"/>
          <p:cNvPicPr/>
          <p:nvPr/>
        </p:nvPicPr>
        <p:blipFill>
          <a:blip cstate="print" r:embed="rId3"/>
          <a:stretch>
            <a:fillRect/>
          </a:stretch>
        </p:blipFill>
        <p:spPr>
          <a:xfrm>
            <a:off x="3793350" y="1634158"/>
            <a:ext cx="3351837" cy="2510485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405765">
              <a:lnSpc>
                <a:spcPct val="100000"/>
              </a:lnSpc>
              <a:spcBef>
                <a:spcPts val="100"/>
              </a:spcBef>
            </a:pPr>
            <a:r>
              <a:rPr lang="zh-CN"/>
              <a:t>未来优化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8340725" cy="318770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80270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通过购买二手车来获得更便宜的车辆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更便宜的混合动力汽车（普锐斯）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更准确的GPS技术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周日至周二的多小时预订可享受折扣价格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为即时服务支付高价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“马上到达”比“明天5点”更贵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9411"/>
          </a:bodyPr>
          <a:lstStyle/>
          <a:p>
            <a:pPr marL="1029969">
              <a:lnSpc>
                <a:spcPct val="100000"/>
              </a:lnSpc>
              <a:spcBef>
                <a:spcPts val="100"/>
              </a:spcBef>
            </a:pPr>
            <a:r>
              <a:rPr lang="zh-CN"/>
              <a:t>营销创意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>
            <a:spLocks noGrp="1"/>
          </p:cNvSpPr>
          <p:nvPr>
            <p:ph idx="1" type="body"/>
          </p:nvPr>
        </p:nvSpPr>
        <p:spPr>
          <a:prstGeom prst="rect"/>
        </p:spPr>
        <p:txBody>
          <a:bodyPr bIns="0" lIns="0" rIns="0" rtlCol="0" tIns="76835" vert="horz" wrap="square">
            <a:normAutofit fontScale="78750"/>
          </a:bodyPr>
          <a:lstStyle/>
          <a:p>
            <a:pPr indent="-365760" marL="378460">
              <a:lnSpc>
                <a:spcPct val="100000"/>
              </a:lnSpc>
              <a:spcBef>
                <a:spcPts val="605"/>
              </a:spcBef>
              <a:buChar char="•"/>
              <a:tabLst>
                <a:tab algn="l" pos="378460"/>
              </a:tabLst>
            </a:pPr>
            <a:r>
              <a:rPr lang="zh-CN"/>
              <a:t>黄色出租车是唯一一个可识别的品牌</a:t>
            </a:r>
          </a:p>
          <a:p>
            <a:pPr marL="501015">
              <a:lnSpc>
                <a:spcPct val="100000"/>
              </a:lnSpc>
              <a:spcBef>
                <a:spcPts val="509"/>
              </a:spcBef>
              <a:tabLst>
                <a:tab algn="l" pos="935355"/>
              </a:tabLst>
            </a:pPr>
            <a:r>
              <a:rPr lang="zh-CN" sz="3000"/>
              <a:t>– 成为无处不在的“高端”出租车服务</a:t>
            </a:r>
            <a:endParaRPr sz="3000"/>
          </a:p>
          <a:p>
            <a:pPr indent="-365760" marL="378460">
              <a:lnSpc>
                <a:spcPct val="100000"/>
              </a:lnSpc>
              <a:spcBef>
                <a:spcPts val="919"/>
              </a:spcBef>
              <a:buChar char="•"/>
              <a:tabLst>
                <a:tab algn="l" pos="378460"/>
              </a:tabLst>
            </a:pPr>
            <a:r>
              <a:rPr lang="zh-CN"/>
              <a:t>仅限邀请，来自现有成员的推荐</a:t>
            </a:r>
          </a:p>
          <a:p>
            <a:pPr indent="-365760" marL="378460">
              <a:lnSpc>
                <a:spcPct val="100000"/>
              </a:lnSpc>
              <a:spcBef>
                <a:spcPts val="765"/>
              </a:spcBef>
              <a:buChar char="•"/>
              <a:tabLst>
                <a:tab algn="l" pos="378460"/>
              </a:tabLst>
            </a:pPr>
            <a:r>
              <a:rPr lang="zh-CN"/>
              <a:t>可能的口号：一键出租车</a:t>
            </a: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/>
              <a:t>私人飞机租赁服务的豪华轿车版本</a:t>
            </a: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/>
              <a:t>出租车2.0</a:t>
            </a:r>
          </a:p>
        </p:txBody>
      </p:sp>
    </p:spTree>
  </p:cSld>
  <p:clrMapOvr>
    <a:masterClrMapping/>
  </p:clrMapOvr>
</p:sld>
</file>

<file path=ppt/slides/slide2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9200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CN"/>
              <a:t>基于位置的服务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825010"/>
            <a:ext cx="8508365" cy="880744"/>
          </a:xfrm>
          <a:prstGeom prst="rect">
            <a:avLst/>
          </a:prstGeom>
        </p:spPr>
        <p:txBody>
          <a:bodyPr bIns="0" lIns="0" rIns="0" rtlCol="0" tIns="12065" vert="horz" wrap="square">
            <a:normAutofit fontScale="81345"/>
          </a:bodyPr>
          <a:lstStyle/>
          <a:p>
            <a:pPr indent="-365760" marL="378460">
              <a:lnSpc>
                <a:spcPts val="3635"/>
              </a:lnSpc>
              <a:spcBef>
                <a:spcPts val="95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扩展基于位置服务的基础设施</a:t>
            </a:r>
            <a:endParaRPr sz="3100">
              <a:latin typeface="Arial MT"/>
              <a:cs typeface="Arial MT"/>
            </a:endParaRPr>
          </a:p>
          <a:p>
            <a:pPr marL="501015">
              <a:lnSpc>
                <a:spcPts val="3095"/>
              </a:lnSpc>
            </a:pPr>
            <a:r>
              <a:rPr lang="zh-CN" sz="2650">
                <a:latin typeface="Arial MT"/>
                <a:cs typeface="Arial MT"/>
              </a:rPr>
              <a:t>——配送、非紧急医疗/政府用途</a:t>
            </a:r>
            <a:endParaRPr sz="2650">
              <a:latin typeface="Arial MT"/>
              <a:cs typeface="Arial MT"/>
            </a:endParaRPr>
          </a:p>
        </p:txBody>
      </p:sp>
      <p:sp>
        <p:nvSpPr>
          <p:cNvPr descr="" id="4" name="object 4"/>
          <p:cNvSpPr txBox="1"/>
          <p:nvPr/>
        </p:nvSpPr>
        <p:spPr>
          <a:xfrm>
            <a:off x="985191" y="5855357"/>
            <a:ext cx="6758305" cy="497840"/>
          </a:xfrm>
          <a:prstGeom prst="rect">
            <a:avLst/>
          </a:prstGeom>
        </p:spPr>
        <p:txBody>
          <a:bodyPr bIns="0" lIns="0" rIns="0" rtlCol="0" tIns="12065" vert="horz" wrap="square">
            <a:normAutofit fontScale="80768"/>
          </a:bodyPr>
          <a:lstStyle/>
          <a:p>
            <a:pPr indent="-365760" marL="378460">
              <a:lnSpc>
                <a:spcPct val="100000"/>
              </a:lnSpc>
              <a:spcBef>
                <a:spcPts val="95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到2010年增长至35亿美元行业</a:t>
            </a:r>
            <a:endParaRPr sz="3100">
              <a:latin typeface="Arial MT"/>
              <a:cs typeface="Arial MT"/>
            </a:endParaRPr>
          </a:p>
        </p:txBody>
      </p:sp>
      <p:pic>
        <p:nvPicPr>
          <p:cNvPr descr="" id="5" name="object 5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4037614" y="2991177"/>
            <a:ext cx="2296166" cy="2640962"/>
          </a:xfrm>
          <a:prstGeom prst="rect">
            <a:avLst/>
          </a:prstGeom>
        </p:spPr>
      </p:pic>
      <p:sp>
        <p:nvSpPr>
          <p:cNvPr descr="" id="6" name="object 6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9999"/>
          </a:bodyPr>
          <a:lstStyle/>
          <a:p>
            <a:pPr marL="921385">
              <a:lnSpc>
                <a:spcPct val="100000"/>
              </a:lnSpc>
              <a:spcBef>
                <a:spcPts val="100"/>
              </a:spcBef>
            </a:pPr>
            <a:r>
              <a:rPr lang="zh-CN"/>
              <a:t>进展情况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68016"/>
            <a:ext cx="8430260" cy="4276090"/>
          </a:xfrm>
          <a:prstGeom prst="rect">
            <a:avLst/>
          </a:prstGeom>
        </p:spPr>
        <p:txBody>
          <a:bodyPr bIns="0" lIns="0" rIns="0" rtlCol="0" tIns="69215" vert="horz" wrap="square">
            <a:normAutofit fontScale="79999"/>
          </a:bodyPr>
          <a:lstStyle/>
          <a:p>
            <a:pPr indent="-365760" marL="378460">
              <a:lnSpc>
                <a:spcPct val="100000"/>
              </a:lnSpc>
              <a:spcBef>
                <a:spcPts val="545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Ubercab.com域名预留 + “ubercab”短信代码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450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加州有限责任公司成立 + 商标申请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0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苹果开发者许可申请（2008年11月28日）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5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银行账户 + PayPal账户开立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5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已招募5名顾问和15名客户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5"/>
              </a:spcBef>
              <a:buChar char="•"/>
              <a:tabLst>
                <a:tab algn="l" pos="378460"/>
              </a:tabLst>
            </a:pPr>
            <a:r>
              <a:rPr lang="zh-CN" sz="3100">
                <a:latin typeface="Arial MT"/>
                <a:cs typeface="Arial MT"/>
              </a:rPr>
              <a:t>临时专利申请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5"/>
              </a:spcBef>
              <a:buChar char="•"/>
              <a:tabLst>
                <a:tab algn="l" pos="378460"/>
              </a:tabLst>
            </a:pPr>
            <a:r>
              <a:rPr lang="zh-CN" sz="3100">
                <a:solidFill>
                  <a:srgbClr val="008000"/>
                </a:solidFill>
                <a:latin typeface="Arial MT"/>
                <a:cs typeface="Arial MT"/>
              </a:rPr>
              <a:t>下一步：</a:t>
            </a:r>
            <a:r>
              <a:rPr lang="zh-CN" sz="3100">
                <a:latin typeface="Arial MT"/>
                <a:cs typeface="Arial MT"/>
              </a:rPr>
              <a:t>购置3辆车，开发应用程序，2月1日演示</a:t>
            </a:r>
            <a:endParaRPr sz="310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575"/>
              </a:spcBef>
            </a:pPr>
            <a:r>
              <a:rPr lang="zh-CN" sz="2650">
                <a:latin typeface="Arial MT"/>
                <a:cs typeface="Arial MT"/>
              </a:rPr>
              <a:t>——筹集数百万美元，设立小型办公室 + 任命总经理（旧金山）</a:t>
            </a:r>
            <a:endParaRPr sz="2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202565">
              <a:lnSpc>
                <a:spcPct val="100000"/>
              </a:lnSpc>
              <a:spcBef>
                <a:spcPts val="100"/>
              </a:spcBef>
            </a:pPr>
            <a:r>
              <a:rPr lang="zh-CN"/>
              <a:t>出租车许可证制度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827182"/>
            <a:ext cx="7525384" cy="845819"/>
          </a:xfrm>
          <a:prstGeom prst="rect">
            <a:avLst/>
          </a:prstGeom>
        </p:spPr>
        <p:txBody>
          <a:bodyPr bIns="0" lIns="0" rIns="0" rtlCol="0" tIns="15875" vert="horz" wrap="square">
            <a:normAutofit fontScale="80217"/>
          </a:bodyPr>
          <a:lstStyle/>
          <a:p>
            <a:pPr indent="-352425" marL="365125">
              <a:lnSpc>
                <a:spcPts val="3515"/>
              </a:lnSpc>
              <a:spcBef>
                <a:spcPts val="125"/>
              </a:spcBef>
              <a:buChar char="•"/>
              <a:tabLst>
                <a:tab algn="l" pos="365125"/>
              </a:tabLst>
            </a:pPr>
            <a:r>
              <a:rPr lang="zh-CN" sz="2950">
                <a:latin typeface="Arial MT"/>
                <a:cs typeface="Arial MT"/>
              </a:rPr>
              <a:t>垄断许可证降低服务质量</a:t>
            </a:r>
            <a:endParaRPr sz="2950">
              <a:latin typeface="Arial MT"/>
              <a:cs typeface="Arial MT"/>
            </a:endParaRPr>
          </a:p>
          <a:p>
            <a:pPr marL="501015">
              <a:lnSpc>
                <a:spcPts val="2915"/>
              </a:lnSpc>
            </a:pPr>
            <a:r>
              <a:rPr lang="zh-CN" sz="2450">
                <a:latin typeface="Arial MT"/>
                <a:cs typeface="Arial MT"/>
              </a:rPr>
              <a:t>– 许可证成本高昂，司机收入微薄</a:t>
            </a:r>
            <a:endParaRPr sz="2450">
              <a:latin typeface="Arial MT"/>
              <a:cs typeface="Arial MT"/>
            </a:endParaRPr>
          </a:p>
        </p:txBody>
      </p:sp>
      <p:sp>
        <p:nvSpPr>
          <p:cNvPr descr="" id="4" name="object 4"/>
          <p:cNvSpPr txBox="1"/>
          <p:nvPr/>
        </p:nvSpPr>
        <p:spPr>
          <a:xfrm>
            <a:off x="985191" y="4877761"/>
            <a:ext cx="8714740" cy="1607820"/>
          </a:xfrm>
          <a:prstGeom prst="rect">
            <a:avLst/>
          </a:prstGeom>
        </p:spPr>
        <p:txBody>
          <a:bodyPr bIns="0" lIns="0" rIns="0" rtlCol="0" tIns="13970" vert="horz" wrap="square">
            <a:normAutofit fontScale="81345"/>
          </a:bodyPr>
          <a:lstStyle/>
          <a:p>
            <a:pPr indent="-283210" marL="784225">
              <a:lnSpc>
                <a:spcPct val="100000"/>
              </a:lnSpc>
              <a:spcBef>
                <a:spcPts val="110"/>
              </a:spcBef>
              <a:buChar char="–"/>
              <a:tabLst>
                <a:tab algn="l" pos="784225"/>
              </a:tabLst>
            </a:pPr>
            <a:r>
              <a:rPr lang="zh-CN" sz="2450">
                <a:latin typeface="Arial MT"/>
                <a:cs typeface="Arial MT"/>
              </a:rPr>
              <a:t>许可证价格约50万美元，司机年收入仅3.1万美元</a:t>
            </a:r>
            <a:endParaRPr sz="2450">
              <a:latin typeface="Arial MT"/>
              <a:cs typeface="Arial MT"/>
            </a:endParaRPr>
          </a:p>
          <a:p>
            <a:pPr indent="-283210" marL="784225">
              <a:lnSpc>
                <a:spcPct val="100000"/>
              </a:lnSpc>
              <a:spcBef>
                <a:spcPts val="50"/>
              </a:spcBef>
              <a:buChar char="–"/>
              <a:tabLst>
                <a:tab algn="l" pos="784225"/>
              </a:tabLst>
            </a:pPr>
            <a:r>
              <a:rPr lang="zh-CN" sz="2450">
                <a:latin typeface="Arial MT"/>
                <a:cs typeface="Arial MT"/>
              </a:rPr>
              <a:t>司机与客户均无激励与问责机制</a:t>
            </a:r>
            <a:endParaRPr sz="24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2450">
              <a:latin typeface="Arial MT"/>
              <a:cs typeface="Arial MT"/>
            </a:endParaRPr>
          </a:p>
          <a:p>
            <a:pPr indent="-352425" marL="365125">
              <a:lnSpc>
                <a:spcPct val="100000"/>
              </a:lnSpc>
              <a:buChar char="•"/>
              <a:tabLst>
                <a:tab algn="l" pos="365125"/>
              </a:tabLst>
            </a:pPr>
            <a:r>
              <a:rPr lang="zh-CN" sz="2950">
                <a:solidFill>
                  <a:srgbClr val="008000"/>
                </a:solidFill>
                <a:latin typeface="Arial MT"/>
                <a:cs typeface="Arial MT"/>
              </a:rPr>
              <a:t>数字化预约可取代街头招车</a:t>
            </a:r>
            <a:endParaRPr sz="2950">
              <a:latin typeface="Arial MT"/>
              <a:cs typeface="Arial MT"/>
            </a:endParaRPr>
          </a:p>
        </p:txBody>
      </p:sp>
      <p:pic>
        <p:nvPicPr>
          <p:cNvPr descr="" id="5" name="object 5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4200456" y="2828334"/>
            <a:ext cx="2029025" cy="1913397"/>
          </a:xfrm>
          <a:prstGeom prst="rect">
            <a:avLst/>
          </a:prstGeom>
        </p:spPr>
      </p:pic>
      <p:sp>
        <p:nvSpPr>
          <p:cNvPr descr="" id="6" name="object 6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9411"/>
          </a:bodyPr>
          <a:lstStyle/>
          <a:p>
            <a:pPr marL="772160">
              <a:lnSpc>
                <a:spcPct val="100000"/>
              </a:lnSpc>
              <a:spcBef>
                <a:spcPts val="100"/>
              </a:spcBef>
            </a:pPr>
            <a:r>
              <a:rPr lang="zh-CN"/>
              <a:t>UberCab概念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835265" cy="412369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81218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一项快速高效的按需汽车服务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目标市场：美国城市的专业人士</a:t>
            </a:r>
            <a:endParaRPr sz="2750">
              <a:latin typeface="Arial MT"/>
              <a:cs typeface="Arial MT"/>
            </a:endParaRPr>
          </a:p>
          <a:p>
            <a:pPr indent="-366395" marL="378460" marR="5080">
              <a:lnSpc>
                <a:spcPct val="100400"/>
              </a:lnSpc>
              <a:spcBef>
                <a:spcPts val="85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兼具纽约出租车的便利性与专业司机的服务体验。但仅限于旧金山与纽约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最新消费者互联网与设备技术</a:t>
            </a:r>
            <a:endParaRPr sz="275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620"/>
              </a:spcBef>
              <a:tabLst>
                <a:tab algn="l" pos="935355"/>
              </a:tabLst>
            </a:pPr>
            <a:r>
              <a:rPr lang="zh-CN" sz="3000">
                <a:latin typeface="Arial MT"/>
                <a:cs typeface="Arial MT"/>
              </a:rPr>
              <a:t>– 自动调度以缩短等待时间</a:t>
            </a:r>
            <a:endParaRPr sz="30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1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优化车队并激励司机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“专车服务的NetJets”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428"/>
          </a:bodyPr>
          <a:lstStyle/>
          <a:p>
            <a:pPr marL="609600">
              <a:lnSpc>
                <a:spcPct val="100000"/>
              </a:lnSpc>
              <a:spcBef>
                <a:spcPts val="100"/>
              </a:spcBef>
            </a:pPr>
            <a:r>
              <a:rPr lang="zh-CN"/>
              <a:t>一键叫车服务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78097"/>
            <a:ext cx="8571865" cy="4097654"/>
          </a:xfrm>
          <a:prstGeom prst="rect">
            <a:avLst/>
          </a:prstGeom>
        </p:spPr>
        <p:txBody>
          <a:bodyPr bIns="0" lIns="0" rIns="0" rtlCol="0" tIns="76835" vert="horz" wrap="square">
            <a:normAutofit fontScale="79200"/>
          </a:bodyPr>
          <a:lstStyle/>
          <a:p>
            <a:pPr indent="-365760" marL="378460">
              <a:lnSpc>
                <a:spcPct val="100000"/>
              </a:lnSpc>
              <a:spcBef>
                <a:spcPts val="60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使用该服务需成为会员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509"/>
              </a:spcBef>
              <a:buChar char="–"/>
              <a:tabLst>
                <a:tab algn="l" pos="935355"/>
              </a:tabLst>
            </a:pPr>
            <a:r>
              <a:rPr lang="zh-CN" sz="3000">
                <a:latin typeface="Arial MT"/>
                <a:cs typeface="Arial MT"/>
              </a:rPr>
              <a:t>专业且值得信赖的客户群体</a:t>
            </a:r>
            <a:endParaRPr sz="30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91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非路边扬招</a:t>
            </a:r>
            <a:endParaRPr sz="2750">
              <a:latin typeface="Arial MT"/>
              <a:cs typeface="Arial MT"/>
            </a:endParaRPr>
          </a:p>
          <a:p>
            <a:pPr indent="-434340" lvl="1" marL="935355" marR="5080">
              <a:lnSpc>
                <a:spcPts val="3420"/>
              </a:lnSpc>
              <a:spcBef>
                <a:spcPts val="775"/>
              </a:spcBef>
              <a:buChar char="–"/>
              <a:tabLst>
                <a:tab algn="l" pos="935355"/>
              </a:tabLst>
            </a:pPr>
            <a:r>
              <a:rPr lang="zh-CN" sz="3000">
                <a:latin typeface="Arial MT"/>
                <a:cs typeface="Arial MT"/>
              </a:rPr>
              <a:t>无需牌照，因为客户是会员并使用数字叫车</a:t>
            </a:r>
            <a:endParaRPr sz="30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3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保证接载（不同于出租车）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509"/>
              </a:spcBef>
              <a:buChar char="–"/>
              <a:tabLst>
                <a:tab algn="l" pos="935355"/>
              </a:tabLst>
            </a:pPr>
            <a:r>
              <a:rPr lang="zh-CN" sz="3000">
                <a:latin typeface="Arial MT"/>
                <a:cs typeface="Arial MT"/>
              </a:rPr>
              <a:t>手机应用将匹配客户与司机</a:t>
            </a:r>
            <a:endParaRPr sz="300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565"/>
              </a:spcBef>
              <a:buChar char="–"/>
              <a:tabLst>
                <a:tab algn="l" pos="935355"/>
              </a:tabLst>
            </a:pPr>
            <a:r>
              <a:rPr lang="zh-CN" sz="3000">
                <a:latin typeface="Arial MT"/>
                <a:cs typeface="Arial MT"/>
              </a:rPr>
              <a:t>可互相查看照片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428"/>
          </a:bodyPr>
          <a:lstStyle/>
          <a:p>
            <a:pPr marL="704215">
              <a:lnSpc>
                <a:spcPct val="100000"/>
              </a:lnSpc>
              <a:spcBef>
                <a:spcPts val="100"/>
              </a:spcBef>
            </a:pPr>
            <a:r>
              <a:rPr lang="zh-CN"/>
              <a:t>主要差异化优势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373620" cy="370332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80217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仅限会员</a:t>
            </a:r>
            <a:r>
              <a:rPr lang="zh-CN" sz="2750">
                <a:latin typeface="Arial MT"/>
                <a:cs typeface="Arial MT"/>
              </a:rPr>
              <a:t>专属客群</a:t>
            </a:r>
            <a:r>
              <a:rPr lang="zh-CN" sz="2750">
                <a:solidFill>
                  <a:srgbClr val="595959"/>
                </a:solidFill>
                <a:latin typeface="Arial MT"/>
                <a:cs typeface="Arial MT"/>
              </a:rPr>
              <a:t>——尊贵客户群体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一键</a:t>
            </a:r>
            <a:r>
              <a:rPr lang="zh-CN" sz="2750">
                <a:latin typeface="Arial MT"/>
                <a:cs typeface="Arial MT"/>
              </a:rPr>
              <a:t>呼叫</a:t>
            </a:r>
            <a:r>
              <a:rPr lang="zh-CN" sz="2750">
                <a:solidFill>
                  <a:srgbClr val="595959"/>
                </a:solidFill>
                <a:latin typeface="Arial MT"/>
                <a:cs typeface="Arial MT"/>
              </a:rPr>
              <a:t>——「5分钟内到达此处」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快速</a:t>
            </a:r>
            <a:r>
              <a:rPr lang="zh-CN" sz="2750">
                <a:latin typeface="Arial MT"/>
                <a:cs typeface="Arial MT"/>
              </a:rPr>
              <a:t>响应</a:t>
            </a:r>
            <a:r>
              <a:rPr lang="zh-CN" sz="2750">
                <a:latin typeface="Arial MT"/>
                <a:cs typeface="Arial MT"/>
              </a:rPr>
              <a:t>时间</a:t>
            </a:r>
            <a:r>
              <a:rPr lang="zh-CN" sz="2750">
                <a:solidFill>
                  <a:srgbClr val="595959"/>
                </a:solidFill>
                <a:latin typeface="Arial MT"/>
                <a:cs typeface="Arial MT"/>
              </a:rPr>
              <a:t>——比电话召车更便捷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豪华车型——</a:t>
            </a:r>
            <a:r>
              <a:rPr lang="zh-CN" sz="2750">
                <a:solidFill>
                  <a:srgbClr val="595959"/>
                </a:solidFill>
                <a:latin typeface="Arial MT"/>
                <a:cs typeface="Arial MT"/>
              </a:rPr>
              <a:t>梅赛德斯-奔驰</a:t>
            </a:r>
            <a:r>
              <a:rPr lang="zh-CN" sz="2750">
                <a:solidFill>
                  <a:srgbClr val="595959"/>
                </a:solidFill>
                <a:latin typeface="Arial MT"/>
                <a:cs typeface="Arial MT"/>
              </a:rPr>
              <a:t>轿车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优秀</a:t>
            </a:r>
            <a:r>
              <a:rPr lang="zh-CN" sz="2750">
                <a:latin typeface="Arial MT"/>
                <a:cs typeface="Arial MT"/>
              </a:rPr>
              <a:t>司机</a:t>
            </a:r>
            <a:r>
              <a:rPr lang="zh-CN" sz="2750">
                <a:solidFill>
                  <a:srgbClr val="595959"/>
                </a:solidFill>
                <a:latin typeface="Arial MT"/>
                <a:cs typeface="Arial MT"/>
              </a:rPr>
              <a:t>——「行程评价」功能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高科技</a:t>
            </a:r>
            <a:r>
              <a:rPr lang="zh-CN" sz="2750">
                <a:latin typeface="Arial MT"/>
                <a:cs typeface="Arial MT"/>
              </a:rPr>
              <a:t>解决方案：</a:t>
            </a:r>
            <a:r>
              <a:rPr lang="zh-CN" sz="2750">
                <a:solidFill>
                  <a:srgbClr val="595959"/>
                </a:solidFill>
                <a:latin typeface="Arial MT"/>
                <a:cs typeface="Arial MT"/>
              </a:rPr>
              <a:t>基于位置感知的自动调度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优化</a:t>
            </a:r>
            <a:r>
              <a:rPr lang="zh-CN" sz="2750">
                <a:latin typeface="Arial MT"/>
                <a:cs typeface="Arial MT"/>
              </a:rPr>
              <a:t>车队</a:t>
            </a:r>
            <a:r>
              <a:rPr lang="zh-CN" sz="2750">
                <a:solidFill>
                  <a:srgbClr val="595959"/>
                </a:solidFill>
                <a:latin typeface="Arial MT"/>
                <a:cs typeface="Arial MT"/>
              </a:rPr>
              <a:t>——物流LBS软件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473709">
              <a:lnSpc>
                <a:spcPct val="100000"/>
              </a:lnSpc>
              <a:spcBef>
                <a:spcPts val="100"/>
              </a:spcBef>
            </a:pPr>
            <a:r>
              <a:rPr lang="zh-CN"/>
              <a:t>运营原则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6902450" cy="370332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79713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按需豪华服务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现代化且燃油高效的车队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以客户为中心，电脑协调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最佳的终端用户体验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统计优化的响应时间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预付费、无现金结算系统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为盈利而设计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7142"/>
          </a:bodyPr>
          <a:lstStyle/>
          <a:p>
            <a:pPr marL="1233805">
              <a:lnSpc>
                <a:spcPct val="100000"/>
              </a:lnSpc>
              <a:spcBef>
                <a:spcPts val="100"/>
              </a:spcBef>
            </a:pPr>
            <a:r>
              <a:rPr lang="zh-CN"/>
              <a:t>UberCab 应用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025005" cy="1083945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81428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一键请求来自地理感知设备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来自任何手机的短信：‘5分钟到达工作地点’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1757822" y="3355310"/>
            <a:ext cx="1547002" cy="2678981"/>
          </a:xfrm>
          <a:prstGeom prst="rect">
            <a:avLst/>
          </a:prstGeom>
        </p:spPr>
      </p:pic>
      <p:pic>
        <p:nvPicPr>
          <p:cNvPr descr="" id="5" name="object 5"/>
          <p:cNvPicPr/>
          <p:nvPr/>
        </p:nvPicPr>
        <p:blipFill>
          <a:blip cstate="print" r:embed="rId3"/>
          <a:stretch>
            <a:fillRect/>
          </a:stretch>
        </p:blipFill>
        <p:spPr>
          <a:xfrm>
            <a:off x="4444719" y="3303291"/>
            <a:ext cx="1628423" cy="3080433"/>
          </a:xfrm>
          <a:prstGeom prst="rect">
            <a:avLst/>
          </a:prstGeom>
        </p:spPr>
      </p:pic>
      <p:pic>
        <p:nvPicPr>
          <p:cNvPr descr="" id="6" name="object 6"/>
          <p:cNvPicPr/>
          <p:nvPr/>
        </p:nvPicPr>
        <p:blipFill>
          <a:blip cstate="print" r:embed="rId4"/>
          <a:stretch>
            <a:fillRect/>
          </a:stretch>
        </p:blipFill>
        <p:spPr>
          <a:xfrm>
            <a:off x="7245334" y="3303291"/>
            <a:ext cx="1414559" cy="2755322"/>
          </a:xfrm>
          <a:prstGeom prst="rect">
            <a:avLst/>
          </a:prstGeom>
        </p:spPr>
      </p:pic>
      <p:sp>
        <p:nvSpPr>
          <p:cNvPr descr="" id="7" name="object 7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6153"/>
          </a:bodyPr>
          <a:lstStyle/>
          <a:p>
            <a:pPr marL="1315085">
              <a:lnSpc>
                <a:spcPct val="100000"/>
              </a:lnSpc>
              <a:spcBef>
                <a:spcPts val="100"/>
              </a:spcBef>
            </a:pPr>
            <a:r>
              <a:rPr lang="zh-CN"/>
              <a:t>UberCab.com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618730" cy="255778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79614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预订行程，显示车队状态，行程历史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预先指定位置与坐标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方便发送取车地点的短信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05"/>
              </a:spcBef>
              <a:buChar char="•"/>
              <a:tabLst>
                <a:tab algn="l" pos="378460"/>
              </a:tabLst>
            </a:pPr>
            <a:r>
              <a:rPr lang="zh-CN" sz="2750">
                <a:latin typeface="Arial MT"/>
                <a:cs typeface="Arial MT"/>
              </a:rPr>
              <a:t>Google 地图集成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745"/>
              </a:spcBef>
              <a:buChar char="–"/>
              <a:tabLst>
                <a:tab algn="l" pos="935355"/>
              </a:tabLst>
            </a:pPr>
            <a:r>
              <a:rPr lang="zh-CN" sz="2550">
                <a:latin typeface="Arial MT"/>
                <a:cs typeface="Arial MT"/>
              </a:rPr>
              <a:t>纬度/经度：'home'、'bob-work'、'alice-apt'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888342" y="4701020"/>
            <a:ext cx="2768319" cy="1913397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2024-10-29T09:15:30Z</dcterms:created>
  <dcterms:modified xsi:type="dcterms:W3CDTF">2024-10-29T09:15:30Z</dcterms:modified>
</cp:coreProperties>
</file>